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6" r:id="rId2"/>
    <p:sldId id="374" r:id="rId3"/>
    <p:sldId id="375" r:id="rId4"/>
    <p:sldId id="370" r:id="rId5"/>
    <p:sldId id="322" r:id="rId6"/>
    <p:sldId id="324" r:id="rId7"/>
    <p:sldId id="323" r:id="rId8"/>
    <p:sldId id="369" r:id="rId9"/>
    <p:sldId id="373" r:id="rId10"/>
    <p:sldId id="376" r:id="rId11"/>
    <p:sldId id="326" r:id="rId12"/>
    <p:sldId id="329" r:id="rId13"/>
    <p:sldId id="330" r:id="rId14"/>
    <p:sldId id="331" r:id="rId15"/>
    <p:sldId id="332" r:id="rId16"/>
    <p:sldId id="344" r:id="rId17"/>
    <p:sldId id="345" r:id="rId18"/>
    <p:sldId id="346" r:id="rId19"/>
    <p:sldId id="356" r:id="rId20"/>
    <p:sldId id="348" r:id="rId21"/>
    <p:sldId id="359" r:id="rId22"/>
    <p:sldId id="352" r:id="rId23"/>
    <p:sldId id="354" r:id="rId24"/>
    <p:sldId id="355" r:id="rId25"/>
    <p:sldId id="395" r:id="rId26"/>
    <p:sldId id="371" r:id="rId27"/>
    <p:sldId id="381" r:id="rId28"/>
    <p:sldId id="382" r:id="rId29"/>
    <p:sldId id="384" r:id="rId30"/>
    <p:sldId id="364" r:id="rId31"/>
    <p:sldId id="365" r:id="rId32"/>
    <p:sldId id="367" r:id="rId33"/>
    <p:sldId id="366" r:id="rId34"/>
    <p:sldId id="390" r:id="rId35"/>
    <p:sldId id="391" r:id="rId36"/>
    <p:sldId id="392" r:id="rId37"/>
    <p:sldId id="393" r:id="rId38"/>
    <p:sldId id="394" r:id="rId39"/>
    <p:sldId id="319" r:id="rId40"/>
  </p:sldIdLst>
  <p:sldSz cx="9144000" cy="6858000" type="screen4x3"/>
  <p:notesSz cx="7010400" cy="9296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>
        <p:scale>
          <a:sx n="90" d="100"/>
          <a:sy n="90" d="100"/>
        </p:scale>
        <p:origin x="-546" y="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1D567-D22B-4B9B-83A8-9C7FE6FBC0B4}" type="datetimeFigureOut">
              <a:rPr lang="pt-BR" smtClean="0"/>
              <a:pPr/>
              <a:t>07/04/2015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5FE4A-98FB-451A-9408-50BE7334510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6890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278" cy="464820"/>
          </a:xfrm>
          <a:prstGeom prst="rect">
            <a:avLst/>
          </a:prstGeom>
        </p:spPr>
        <p:txBody>
          <a:bodyPr vert="horz" lIns="91612" tIns="45806" rIns="91612" bIns="45806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0480" y="1"/>
            <a:ext cx="3038278" cy="464820"/>
          </a:xfrm>
          <a:prstGeom prst="rect">
            <a:avLst/>
          </a:prstGeom>
        </p:spPr>
        <p:txBody>
          <a:bodyPr vert="horz" lIns="91612" tIns="45806" rIns="91612" bIns="45806" rtlCol="0"/>
          <a:lstStyle>
            <a:lvl1pPr algn="r">
              <a:defRPr sz="1200"/>
            </a:lvl1pPr>
          </a:lstStyle>
          <a:p>
            <a:fld id="{88508F02-727B-44A5-B3E6-E8FD00D509A9}" type="datetimeFigureOut">
              <a:rPr lang="pt-BR" smtClean="0"/>
              <a:pPr/>
              <a:t>07/04/2015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2" tIns="45806" rIns="91612" bIns="45806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0384" y="4415790"/>
            <a:ext cx="5609636" cy="4183380"/>
          </a:xfrm>
          <a:prstGeom prst="rect">
            <a:avLst/>
          </a:prstGeom>
        </p:spPr>
        <p:txBody>
          <a:bodyPr vert="horz" lIns="91612" tIns="45806" rIns="91612" bIns="45806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8830092"/>
            <a:ext cx="3038278" cy="464820"/>
          </a:xfrm>
          <a:prstGeom prst="rect">
            <a:avLst/>
          </a:prstGeom>
        </p:spPr>
        <p:txBody>
          <a:bodyPr vert="horz" lIns="91612" tIns="45806" rIns="91612" bIns="45806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0480" y="8830092"/>
            <a:ext cx="3038278" cy="464820"/>
          </a:xfrm>
          <a:prstGeom prst="rect">
            <a:avLst/>
          </a:prstGeom>
        </p:spPr>
        <p:txBody>
          <a:bodyPr vert="horz" lIns="91612" tIns="45806" rIns="91612" bIns="45806" rtlCol="0" anchor="b"/>
          <a:lstStyle>
            <a:lvl1pPr algn="r">
              <a:defRPr sz="1200"/>
            </a:lvl1pPr>
          </a:lstStyle>
          <a:p>
            <a:fld id="{1C72210A-DEC3-4980-9B12-6304A27D1CA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943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2210A-DEC3-4980-9B12-6304A27D1CA6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884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7BD72D4E-5BF4-4A0D-97F7-50217B2F00C1}" type="datetimeFigureOut">
              <a:rPr lang="pt-BR" smtClean="0"/>
              <a:pPr/>
              <a:t>07/04/2015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1E5631D-C88D-45D4-8D51-B6D4DC5A88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7BD72D4E-5BF4-4A0D-97F7-50217B2F00C1}" type="datetimeFigureOut">
              <a:rPr lang="pt-BR" smtClean="0"/>
              <a:pPr/>
              <a:t>07/04/2015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1E5631D-C88D-45D4-8D51-B6D4DC5A88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7BD72D4E-5BF4-4A0D-97F7-50217B2F00C1}" type="datetimeFigureOut">
              <a:rPr lang="pt-BR" smtClean="0"/>
              <a:pPr/>
              <a:t>07/04/2015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1E5631D-C88D-45D4-8D51-B6D4DC5A88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7BD72D4E-5BF4-4A0D-97F7-50217B2F00C1}" type="datetimeFigureOut">
              <a:rPr lang="pt-BR" smtClean="0"/>
              <a:pPr/>
              <a:t>07/04/2015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1E5631D-C88D-45D4-8D51-B6D4DC5A88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7BD72D4E-5BF4-4A0D-97F7-50217B2F00C1}" type="datetimeFigureOut">
              <a:rPr lang="pt-BR" smtClean="0"/>
              <a:pPr/>
              <a:t>07/04/2015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1E5631D-C88D-45D4-8D51-B6D4DC5A88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7BD72D4E-5BF4-4A0D-97F7-50217B2F00C1}" type="datetimeFigureOut">
              <a:rPr lang="pt-BR" smtClean="0"/>
              <a:pPr/>
              <a:t>07/04/2015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1E5631D-C88D-45D4-8D51-B6D4DC5A88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7BD72D4E-5BF4-4A0D-97F7-50217B2F00C1}" type="datetimeFigureOut">
              <a:rPr lang="pt-BR" smtClean="0"/>
              <a:pPr/>
              <a:t>07/04/2015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1E5631D-C88D-45D4-8D51-B6D4DC5A88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7BD72D4E-5BF4-4A0D-97F7-50217B2F00C1}" type="datetimeFigureOut">
              <a:rPr lang="pt-BR" smtClean="0"/>
              <a:pPr/>
              <a:t>07/04/2015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1E5631D-C88D-45D4-8D51-B6D4DC5A88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7BD72D4E-5BF4-4A0D-97F7-50217B2F00C1}" type="datetimeFigureOut">
              <a:rPr lang="pt-BR" smtClean="0"/>
              <a:pPr/>
              <a:t>07/04/2015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1E5631D-C88D-45D4-8D51-B6D4DC5A88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7BD72D4E-5BF4-4A0D-97F7-50217B2F00C1}" type="datetimeFigureOut">
              <a:rPr lang="pt-BR" smtClean="0"/>
              <a:pPr/>
              <a:t>07/04/2015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1E5631D-C88D-45D4-8D51-B6D4DC5A88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7BD72D4E-5BF4-4A0D-97F7-50217B2F00C1}" type="datetimeFigureOut">
              <a:rPr lang="pt-BR" smtClean="0"/>
              <a:pPr/>
              <a:t>07/04/2015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1E5631D-C88D-45D4-8D51-B6D4DC5A88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405" y="476672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09320"/>
            <a:ext cx="9143999" cy="504056"/>
          </a:xfrm>
          <a:prstGeom prst="rect">
            <a:avLst/>
          </a:prstGeom>
          <a:solidFill>
            <a:schemeClr val="bg1"/>
          </a:solidFill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 dirty="0"/>
          </a:p>
        </p:txBody>
      </p:sp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1612" y="6309320"/>
            <a:ext cx="456983" cy="4404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26" name="Picture 2" descr="C:\Users\carla.mota\Desktop\logo-mds-governo-federal-2011-c8-horizontal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381328"/>
            <a:ext cx="2808312" cy="34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arla.mota\Desktop\Imagem1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027"/>
            <a:ext cx="9142413" cy="40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aplica&#231;&#245;es.mds.gov.br/cneas" TargetMode="External"/><Relationship Id="rId2" Type="http://schemas.openxmlformats.org/officeDocument/2006/relationships/hyperlink" Target="mailto:redeprivadasuas@mds.gov.b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ds.gov.br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3068960"/>
            <a:ext cx="8210136" cy="18002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r"/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/>
            </a:r>
            <a:b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</a:br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/>
            </a:r>
            <a:b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</a:br>
            <a:r>
              <a:rPr lang="pt-BR" sz="2800" b="1" dirty="0">
                <a:solidFill>
                  <a:schemeClr val="accent5">
                    <a:lumMod val="50000"/>
                  </a:schemeClr>
                </a:solidFill>
                <a:effectLst/>
              </a:rPr>
              <a:t/>
            </a:r>
            <a:br>
              <a:rPr lang="pt-BR" sz="2800" b="1" dirty="0">
                <a:solidFill>
                  <a:schemeClr val="accent5">
                    <a:lumMod val="50000"/>
                  </a:schemeClr>
                </a:solidFill>
                <a:effectLst/>
              </a:rPr>
            </a:b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O </a:t>
            </a:r>
            <a:r>
              <a:rPr lang="pt-BR" sz="3600" b="1" dirty="0" smtClean="0">
                <a:solidFill>
                  <a:schemeClr val="accent5">
                    <a:lumMod val="50000"/>
                  </a:schemeClr>
                </a:solidFill>
              </a:rPr>
              <a:t>SUAS </a:t>
            </a: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e </a:t>
            </a:r>
            <a:r>
              <a:rPr lang="pt-BR" sz="3600" b="1" dirty="0" smtClean="0">
                <a:solidFill>
                  <a:schemeClr val="accent5">
                    <a:lumMod val="50000"/>
                  </a:schemeClr>
                </a:solidFill>
              </a:rPr>
              <a:t>Rede Privada </a:t>
            </a:r>
            <a:r>
              <a:rPr lang="pt-BR" sz="3600" dirty="0">
                <a:solidFill>
                  <a:srgbClr val="00B050"/>
                </a:solidFill>
              </a:rPr>
              <a:t>na oferta de serviços, programas, projetos e benefícios </a:t>
            </a:r>
            <a:r>
              <a:rPr lang="pt-BR" sz="3600" dirty="0" smtClean="0">
                <a:solidFill>
                  <a:srgbClr val="00B050"/>
                </a:solidFill>
              </a:rPr>
              <a:t>socioassistenciais </a:t>
            </a:r>
            <a:br>
              <a:rPr lang="pt-BR" sz="3600" dirty="0" smtClean="0">
                <a:solidFill>
                  <a:srgbClr val="00B050"/>
                </a:solidFill>
              </a:rPr>
            </a:br>
            <a:r>
              <a:rPr lang="pt-BR" sz="3600" dirty="0" smtClean="0">
                <a:solidFill>
                  <a:srgbClr val="00B050"/>
                </a:solidFill>
              </a:rPr>
              <a:t>e o </a:t>
            </a:r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t-BR" sz="3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Cadastro Nacional de Entidades </a:t>
            </a:r>
            <a:r>
              <a:rPr lang="pt-BR" sz="3600" dirty="0" smtClean="0">
                <a:solidFill>
                  <a:srgbClr val="00B050"/>
                </a:solidFill>
              </a:rPr>
              <a:t>de Assistência Social -</a:t>
            </a:r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3600" b="1" dirty="0" smtClean="0">
                <a:solidFill>
                  <a:schemeClr val="accent5">
                    <a:lumMod val="50000"/>
                  </a:schemeClr>
                </a:solidFill>
              </a:rPr>
              <a:t>CNEAS</a:t>
            </a:r>
            <a:r>
              <a:rPr lang="pt-BR" sz="36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t-BR" sz="3600" dirty="0">
                <a:solidFill>
                  <a:schemeClr val="accent5">
                    <a:lumMod val="50000"/>
                  </a:schemeClr>
                </a:solidFill>
              </a:rPr>
            </a:br>
            <a:endParaRPr lang="pt-BR" sz="3200" b="1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899592" y="5385048"/>
            <a:ext cx="7304856" cy="780256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pt-BR" sz="1800" i="1" dirty="0">
                <a:solidFill>
                  <a:schemeClr val="accent5">
                    <a:lumMod val="50000"/>
                  </a:schemeClr>
                </a:solidFill>
                <a:latin typeface="Calibri"/>
                <a:cs typeface="Arial" charset="0"/>
              </a:rPr>
              <a:t>Departamento da Rede Socioassistencial Privada do </a:t>
            </a:r>
            <a:r>
              <a:rPr lang="pt-BR" sz="1800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Arial" charset="0"/>
              </a:rPr>
              <a:t>SUAS - DRSP</a:t>
            </a:r>
            <a:endParaRPr lang="pt-BR" sz="1800" i="1" dirty="0">
              <a:solidFill>
                <a:schemeClr val="accent5">
                  <a:lumMod val="50000"/>
                </a:schemeClr>
              </a:solidFill>
              <a:latin typeface="Calibri"/>
              <a:cs typeface="Arial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pt-BR" sz="1800" i="1" dirty="0">
                <a:solidFill>
                  <a:schemeClr val="accent5">
                    <a:lumMod val="50000"/>
                  </a:schemeClr>
                </a:solidFill>
                <a:latin typeface="Calibri"/>
                <a:cs typeface="Arial" charset="0"/>
              </a:rPr>
              <a:t>Secretaria Nacional de </a:t>
            </a:r>
            <a:r>
              <a:rPr lang="pt-BR" sz="1800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Arial" charset="0"/>
              </a:rPr>
              <a:t>Assistência Social - SNAS</a:t>
            </a:r>
            <a:endParaRPr lang="es-ES_tradnl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5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55575"/>
              </p:ext>
            </p:extLst>
          </p:nvPr>
        </p:nvGraphicFramePr>
        <p:xfrm>
          <a:off x="457200" y="1124744"/>
          <a:ext cx="8507288" cy="503504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57414"/>
                <a:gridCol w="3327851"/>
                <a:gridCol w="1672168"/>
                <a:gridCol w="19498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Nível de Proteção</a:t>
                      </a:r>
                      <a:endParaRPr lang="es-ES_tradnl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Nome do Serviço</a:t>
                      </a:r>
                      <a:endParaRPr lang="es-ES_tradnl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Quantidade de Ofertas</a:t>
                      </a:r>
                      <a:endParaRPr lang="es-ES_tradnl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CERTIFICADAS</a:t>
                      </a:r>
                      <a:endParaRPr lang="es-ES_tradnl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86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Proteção </a:t>
                      </a:r>
                      <a:r>
                        <a:rPr lang="es-ES_tradn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Básica </a:t>
                      </a:r>
                      <a:endParaRPr lang="es-ES_tradn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65113" indent="0"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Serviço de Convivência e Fortalecimento de Vínculos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1995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39,7%</a:t>
                      </a:r>
                      <a:endParaRPr lang="es-ES_tradnl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0" algn="l" fontAlgn="ctr"/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Serviço de Proteção Social Básica no Domicílio para Pessoa com Deficiência, Idosas e suas Famílias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70,8%</a:t>
                      </a:r>
                      <a:endParaRPr lang="es-ES_tradnl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_trad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Proteção </a:t>
                      </a:r>
                      <a:r>
                        <a:rPr lang="es-ES_tradn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Especial </a:t>
                      </a:r>
                      <a:r>
                        <a:rPr lang="es-ES_tradnl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Média</a:t>
                      </a:r>
                      <a:r>
                        <a:rPr lang="es-ES_tradn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ES_tradnl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Complexidade</a:t>
                      </a:r>
                      <a:r>
                        <a:rPr lang="es-ES_tradn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s-ES_tradn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65113" indent="0" algn="l" fontAlgn="ctr"/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Serviço de Proteção Social a Adolescentes em Cumprimento de Medida Socioeducativa de Liberdade Assistida (LA) e de Prestação de Serviços à Comunidade (PSC)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58,7%</a:t>
                      </a:r>
                      <a:endParaRPr lang="es-ES_tradnl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0" algn="l" fontAlgn="ctr"/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Serviço de Proteção Social Especial para Pessoas com Deficiência, Idosas e suas Famílias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83%</a:t>
                      </a:r>
                      <a:endParaRPr lang="es-ES_tradnl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0" algn="l" fontAlgn="ctr"/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Serviço Especializado em Abordagem Social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70,3%</a:t>
                      </a:r>
                      <a:endParaRPr lang="es-ES_tradnl" sz="20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0" algn="l" fontAlgn="ctr"/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Serviço Especializado para Pessoas em Situação de Rua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40,3%</a:t>
                      </a:r>
                      <a:endParaRPr lang="es-ES_tradnl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_trad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Proteção </a:t>
                      </a:r>
                      <a:r>
                        <a:rPr lang="es-ES_tradn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Especial Alta </a:t>
                      </a:r>
                      <a:r>
                        <a:rPr lang="es-ES_tradnl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Complexidade</a:t>
                      </a:r>
                      <a:endParaRPr lang="es-ES_tradn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65113" indent="0" algn="l" fontAlgn="ctr"/>
                      <a:r>
                        <a:rPr lang="es-ES_tradn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Serviço de Acolhimento Institucional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23,8%</a:t>
                      </a:r>
                      <a:endParaRPr lang="es-ES_tradnl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0" algn="l" fontAlgn="ctr"/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Serviço de Proteção em Situações de Calamidades Públicas e de Emergência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s-ES_tradnl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0" algn="l" fontAlgn="ctr"/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Serviço de Acolhimento em República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s-ES_tradnl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0" algn="l" fontAlgn="ctr"/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Serviço de Acolhimento em Família Acolhedora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s-ES_tradnl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519063"/>
            <a:ext cx="8676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itchFamily="32" charset="0"/>
                <a:ea typeface="DejaVu Sans" charset="0"/>
                <a:cs typeface="Times New Roman" pitchFamily="16" charset="0"/>
              </a:rPr>
              <a:t>Quantidade </a:t>
            </a: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itchFamily="32" charset="0"/>
                <a:ea typeface="DejaVu Sans" charset="0"/>
                <a:cs typeface="Times New Roman" pitchFamily="16" charset="0"/>
              </a:rPr>
              <a:t>de ofertas </a:t>
            </a: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itchFamily="32" charset="0"/>
                <a:ea typeface="DejaVu Sans" charset="0"/>
                <a:cs typeface="Times New Roman" pitchFamily="16" charset="0"/>
              </a:rPr>
              <a:t>socioassistenciais -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itchFamily="32" charset="0"/>
                <a:ea typeface="DejaVu Sans" charset="0"/>
                <a:cs typeface="Times New Roman" pitchFamily="16" charset="0"/>
              </a:rPr>
              <a:t>Minas Gerais</a:t>
            </a:r>
            <a:endParaRPr lang="pt-BR" sz="2400" b="1" dirty="0">
              <a:solidFill>
                <a:srgbClr val="FF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Calibri" pitchFamily="32" charset="0"/>
              <a:ea typeface="DejaVu Sans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39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05" y="604664"/>
            <a:ext cx="8229600" cy="11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PRESSUPOSTOS DO MODELO REGULATÓRIO DO </a:t>
            </a: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SUAS</a:t>
            </a:r>
            <a:endParaRPr kumimoji="0" lang="pt-BR" sz="15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5" name="Retângulo 2"/>
          <p:cNvSpPr>
            <a:spLocks noGrp="1" noChangeArrowheads="1"/>
          </p:cNvSpPr>
          <p:nvPr>
            <p:ph idx="1"/>
          </p:nvPr>
        </p:nvSpPr>
        <p:spPr bwMode="auto">
          <a:xfrm>
            <a:off x="395536" y="2060848"/>
            <a:ext cx="8229600" cy="432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 </a:t>
            </a:r>
            <a:r>
              <a:rPr kumimoji="0" lang="pt-BR" altLang="pt-BR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REDE SOCIOASSISTENCIAL </a:t>
            </a:r>
            <a:r>
              <a:rPr kumimoji="0" lang="pt-BR" altLang="pt-BR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deve </a:t>
            </a:r>
            <a:r>
              <a:rPr kumimoji="0" lang="pt-BR" altLang="pt-BR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INTEGRAR</a:t>
            </a:r>
            <a:r>
              <a:rPr kumimoji="0" lang="pt-BR" altLang="pt-BR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e </a:t>
            </a:r>
            <a:r>
              <a:rPr kumimoji="0" lang="pt-BR" altLang="pt-BR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ARTICULAR</a:t>
            </a:r>
            <a:r>
              <a:rPr kumimoji="0" lang="pt-BR" altLang="pt-BR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as </a:t>
            </a:r>
            <a:r>
              <a:rPr kumimoji="0" lang="pt-BR" altLang="pt-BR" sz="1800" b="0" i="1" u="sng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ofertas estatais </a:t>
            </a:r>
            <a:r>
              <a:rPr kumimoji="0" lang="pt-BR" altLang="pt-BR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e </a:t>
            </a:r>
            <a:r>
              <a:rPr kumimoji="0" lang="pt-BR" altLang="pt-BR" sz="1800" b="0" i="1" u="sng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aquelas prestadas pelas entidades</a:t>
            </a:r>
            <a:r>
              <a:rPr kumimoji="0" lang="pt-BR" altLang="pt-BR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000" b="1" i="1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“as entidades prestadoras de assistência social são vistas como parceiras estratégicas e corresponsáveis na luta pela garantia de direitos sociais</a:t>
            </a:r>
            <a:r>
              <a:rPr kumimoji="0" lang="pt-BR" alt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”</a:t>
            </a:r>
            <a:r>
              <a:rPr kumimoji="0" lang="pt-BR" alt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pt-BR" altLang="pt-BR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(PNAS, 2004)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800" b="0" i="1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 formação da </a:t>
            </a:r>
            <a:r>
              <a:rPr kumimoji="0" lang="pt-BR" altLang="pt-BR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rede socioassistencial não é um dado, depende da ação do governo local, </a:t>
            </a:r>
            <a:r>
              <a:rPr kumimoji="0" lang="pt-BR" alt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do </a:t>
            </a:r>
            <a:r>
              <a:rPr kumimoji="0" lang="pt-BR" altLang="pt-BR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diagnóstico e do planejamento do território</a:t>
            </a:r>
            <a:r>
              <a:rPr kumimoji="0" lang="pt-BR" alt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do conhecimento </a:t>
            </a:r>
            <a:r>
              <a:rPr kumimoji="0" lang="pt-BR" altLang="pt-BR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da oferta e da demanda </a:t>
            </a:r>
            <a:r>
              <a:rPr kumimoji="0" lang="pt-BR" alt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de serviços para a </a:t>
            </a:r>
            <a:r>
              <a:rPr kumimoji="0" lang="pt-BR" altLang="pt-BR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efetiva articulação em rede</a:t>
            </a:r>
            <a:r>
              <a:rPr kumimoji="0" lang="pt-BR" alt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0" marR="0" lvl="2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600" b="1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0" marR="0" lvl="2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397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05" y="692696"/>
            <a:ext cx="82296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NÍVEIS DE PERTENCIMENTO DAS ENTIDADES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DE ASSISTÊNCIA SOCIAL NO SUAS</a:t>
            </a:r>
          </a:p>
        </p:txBody>
      </p:sp>
      <p:sp>
        <p:nvSpPr>
          <p:cNvPr id="5" name="Retângulo 2"/>
          <p:cNvSpPr>
            <a:spLocks noGrp="1" noChangeArrowheads="1"/>
          </p:cNvSpPr>
          <p:nvPr>
            <p:ph idx="1"/>
          </p:nvPr>
        </p:nvSpPr>
        <p:spPr bwMode="auto">
          <a:xfrm>
            <a:off x="251520" y="1556792"/>
            <a:ext cx="843528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    Implementados a partir de processos e instrumentos, por meio dos diferentes níveis de pertencimento ao SUAS: </a:t>
            </a:r>
            <a:r>
              <a:rPr kumimoji="0" lang="pt-BR" alt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Inscrição, Cadastro Nacional de Entidades de Assistência Social – CNEAS, Vínculo SUAS e Certificação</a:t>
            </a:r>
            <a:r>
              <a:rPr kumimoji="0" lang="pt-BR" alt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oportunizarão aos gestores e conselheiros:</a:t>
            </a:r>
          </a:p>
          <a:p>
            <a:pPr marL="1085850" lvl="1" indent="-3429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t-BR" sz="2000" i="1" kern="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1085850" lvl="1" indent="-3429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t-BR" sz="2000" i="1" kern="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Conhecer a quantidade e qualidade das ofertas da política de assistência social, em cada uma das unidades da federação;  </a:t>
            </a:r>
          </a:p>
          <a:p>
            <a:pPr marL="1085850" lvl="1" indent="-3429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t-BR" sz="2000" i="1" kern="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Oferecer informações e instrumentos para o exercício do Controle Social;</a:t>
            </a:r>
          </a:p>
          <a:p>
            <a:pPr marL="1085850" lvl="1" indent="-3429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t-BR" sz="2000" i="1" kern="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Possibilitar a organização da prestação de serviços socioassistenciais, segundo demanda e necessidades existentes;  </a:t>
            </a:r>
          </a:p>
          <a:p>
            <a:pPr marL="1085850" lvl="1" indent="-3429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t-BR" sz="2000" i="1" kern="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Constituir a rede socioassistencial como uma dinâmica de relações, de vínculos e referências de pertencimento, desde o âmbito local, até o municipal, estadual e por regiões dos municípios;   </a:t>
            </a:r>
            <a:endParaRPr lang="pt-BR" altLang="pt-BR" sz="2000" i="1" kern="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584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692696"/>
            <a:ext cx="82296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INSCRIÇÃO</a:t>
            </a:r>
            <a:endParaRPr kumimoji="0" lang="pt-BR" sz="26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5" name="Retângulo 2"/>
          <p:cNvSpPr>
            <a:spLocks noGrp="1" noChangeArrowheads="1"/>
          </p:cNvSpPr>
          <p:nvPr>
            <p:ph idx="1"/>
          </p:nvPr>
        </p:nvSpPr>
        <p:spPr bwMode="auto">
          <a:xfrm>
            <a:off x="457200" y="1655856"/>
            <a:ext cx="8229600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R="0" lvl="0" algn="just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pt-BR" sz="28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Nível inicial de reconhecimento ao SUAS;</a:t>
            </a:r>
          </a:p>
          <a:p>
            <a:pPr marL="0" marR="0" lvl="0" indent="0" algn="just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Verdana" pitchFamily="34" charset="0"/>
              <a:cs typeface="Verdana" pitchFamily="34" charset="0"/>
            </a:endParaRPr>
          </a:p>
          <a:p>
            <a:pPr marR="0" lvl="0" algn="just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pt-BR" sz="2800" b="1" i="1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Competência dos CMAS/CAS-DF </a:t>
            </a:r>
            <a:r>
              <a:rPr kumimoji="0" lang="pt-BR" sz="28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com base nos parâmetros nacionais e normatizações do CNAS (tipificação, assessoramento e defesa, habilitação  e reabilitação, promoção da integração ao mercado de trabalho).</a:t>
            </a:r>
          </a:p>
          <a:p>
            <a:pPr marL="0" marR="0" lvl="2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611560" y="1180728"/>
            <a:ext cx="8229600" cy="5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pt-BR" sz="1800" b="1" kern="0" dirty="0" smtClean="0">
                <a:solidFill>
                  <a:srgbClr val="FF0000"/>
                </a:solidFill>
                <a:effectLst/>
              </a:rPr>
              <a:t>Artigo 9º, Lei nº 8.742/1993 – LOAS e Resolução CNAS n° 14/2014</a:t>
            </a:r>
            <a:endParaRPr lang="pt-BR" sz="2600" b="1" kern="0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6385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4"/>
          <p:cNvSpPr>
            <a:spLocks noGrp="1" noChangeArrowheads="1"/>
          </p:cNvSpPr>
          <p:nvPr>
            <p:ph idx="1"/>
          </p:nvPr>
        </p:nvSpPr>
        <p:spPr bwMode="auto">
          <a:xfrm>
            <a:off x="457200" y="1196752"/>
            <a:ext cx="8229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→ </a:t>
            </a:r>
            <a:r>
              <a:rPr kumimoji="0" lang="pt-BR" alt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 Resolução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CNAS nº 14, de 15 de maio de 2014 </a:t>
            </a:r>
            <a:r>
              <a:rPr kumimoji="0" lang="pt-BR" alt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revoga a Resolução nº 16, de 05 de maio de 2010 e  estabelece os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parâmetros nacionais para a inscrição das entidades </a:t>
            </a:r>
            <a:r>
              <a:rPr kumimoji="0" lang="pt-BR" alt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e organizações de assistência social, bem como dos serviços, programas, projetos e benefícios socioassistenciais nos Conselhos de Assistência Social (Art. 1º).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→</a:t>
            </a:r>
            <a:r>
              <a:rPr kumimoji="0" lang="pt-BR" alt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A inscrição nos conselhos é a condição primeira para o funcionamento da entidade </a:t>
            </a:r>
            <a:r>
              <a:rPr kumimoji="0" lang="pt-BR" alt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e organização de assistência social (Art. 5º).  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265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charset="0"/>
              </a:rPr>
              <a:t>Entende-se por parâmetro o </a:t>
            </a:r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charset="0"/>
              </a:rPr>
              <a:t>conjunto de orientações básicas que constituem diretrizes para o cumprimento das normativas vigentes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charset="0"/>
              </a:rPr>
              <a:t>.  Que </a:t>
            </a:r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charset="0"/>
              </a:rPr>
              <a:t>delimitam o campo específico de responsabilidade e intervenção da política de Assistência Social, qual seja, atenção a indivíduos e famílias em situação de vulnerabilidade e risco pessoal e social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rial" charset="0"/>
              </a:rPr>
              <a:t>. </a:t>
            </a:r>
          </a:p>
          <a:p>
            <a:pPr algn="just">
              <a:buFont typeface="Wingdings" pitchFamily="2" charset="2"/>
              <a:buChar char="q"/>
            </a:pPr>
            <a:endParaRPr lang="pt-BR" sz="2400" dirty="0" smtClean="0">
              <a:solidFill>
                <a:schemeClr val="accent5">
                  <a:lumMod val="50000"/>
                </a:schemeClr>
              </a:solidFill>
              <a:latin typeface="+mn-lt"/>
              <a:cs typeface="Arial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400" dirty="0" smtClean="0">
                <a:solidFill>
                  <a:srgbClr val="FF0000"/>
                </a:solidFill>
                <a:latin typeface="+mn-lt"/>
                <a:cs typeface="Arial" charset="0"/>
              </a:rPr>
              <a:t>Os </a:t>
            </a:r>
            <a:r>
              <a:rPr lang="pt-BR" sz="2400" b="1" dirty="0" smtClean="0">
                <a:solidFill>
                  <a:srgbClr val="FF0000"/>
                </a:solidFill>
                <a:latin typeface="+mn-lt"/>
                <a:cs typeface="Arial" charset="0"/>
              </a:rPr>
              <a:t>Conselhos de Assistência Social </a:t>
            </a:r>
            <a:r>
              <a:rPr lang="pt-BR" sz="2400" dirty="0" smtClean="0">
                <a:solidFill>
                  <a:srgbClr val="FF0000"/>
                </a:solidFill>
                <a:latin typeface="+mn-lt"/>
                <a:cs typeface="Arial" charset="0"/>
              </a:rPr>
              <a:t>municipais e do DF </a:t>
            </a:r>
            <a:r>
              <a:rPr lang="pt-BR" sz="2400" b="1" dirty="0" smtClean="0">
                <a:solidFill>
                  <a:srgbClr val="FF0000"/>
                </a:solidFill>
                <a:latin typeface="+mn-lt"/>
                <a:cs typeface="Arial" charset="0"/>
              </a:rPr>
              <a:t>possuem autonomia para proceder a eventuais adaptações, considerando as especificidades locais, desde que não venham a ferir os princípios contidos nesta Resolução.</a:t>
            </a:r>
          </a:p>
          <a:p>
            <a:endParaRPr lang="pt-BR" altLang="pt-BR" sz="2400" b="1" dirty="0" smtClean="0">
              <a:solidFill>
                <a:schemeClr val="accent5">
                  <a:lumMod val="50000"/>
                </a:schemeClr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3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1925489"/>
            <a:ext cx="8229600" cy="855439"/>
          </a:xfrm>
          <a:prstGeom prst="rect">
            <a:avLst/>
          </a:prstGeom>
        </p:spPr>
        <p:txBody>
          <a:bodyPr rtlCol="0"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CNEAS</a:t>
            </a: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/>
            </a:r>
            <a:b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</a:br>
            <a:r>
              <a:rPr lang="pt-BR" sz="1800" b="1" kern="0" dirty="0">
                <a:solidFill>
                  <a:srgbClr val="FF0000"/>
                </a:solidFill>
                <a:effectLst/>
              </a:rPr>
              <a:t>Art. 19, Lei nº 8.742/1993 – LOAS </a:t>
            </a:r>
            <a:br>
              <a:rPr lang="pt-BR" sz="1800" b="1" kern="0" dirty="0">
                <a:solidFill>
                  <a:srgbClr val="FF0000"/>
                </a:solidFill>
                <a:effectLst/>
              </a:rPr>
            </a:br>
            <a:r>
              <a:rPr lang="pt-BR" sz="1800" b="1" kern="0" dirty="0" smtClean="0">
                <a:solidFill>
                  <a:srgbClr val="FF0000"/>
                </a:solidFill>
                <a:effectLst/>
              </a:rPr>
              <a:t/>
            </a:r>
            <a:br>
              <a:rPr lang="pt-BR" sz="1800" b="1" kern="0" dirty="0" smtClean="0">
                <a:solidFill>
                  <a:srgbClr val="FF0000"/>
                </a:solidFill>
                <a:effectLst/>
              </a:rPr>
            </a:b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/>
            </a:r>
            <a:b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</a:b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Banco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de dados nacional que será alimentado pelo gestor local e validado pelo MDS como instrumento de </a:t>
            </a: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gestão. </a:t>
            </a:r>
            <a:r>
              <a:rPr kumimoji="0" lang="pt-BR" sz="2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/>
            </a:r>
            <a:br>
              <a:rPr kumimoji="0" lang="pt-BR" sz="2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</a:br>
            <a:endParaRPr kumimoji="0" lang="pt-BR" sz="22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3816424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6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9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“Compete </a:t>
            </a:r>
            <a:r>
              <a:rPr kumimoji="0" lang="pt-BR" sz="2600" b="1" i="1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ao órgão da Administração Pública Federal responsável pela coordenação da Política Nacional de Assistência Social: (...)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900" b="1" i="1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1" i="1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XI - coordenar e manter atualizado o sistema de cadastro de entidades e organizações de assistência social, em articulação com os Estados, os Municípios e o Distrito </a:t>
            </a:r>
            <a:r>
              <a:rPr kumimoji="0" lang="pt-BR" sz="26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Federal”;</a:t>
            </a:r>
            <a:endParaRPr kumimoji="0" lang="pt-BR" sz="2600" b="1" i="1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	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1800" b="1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634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34418" y="548680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CADASTRO NACIONAL DE ENTIDADES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DE ASSISTÊNCIA SOCIAL - </a:t>
            </a:r>
            <a:r>
              <a:rPr kumimoji="0" lang="pt-BR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CNEAS</a:t>
            </a:r>
            <a:endParaRPr kumimoji="0" lang="pt-BR" sz="15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5" name="Retângulo 2"/>
          <p:cNvSpPr>
            <a:spLocks noGrp="1" noChangeArrowheads="1"/>
          </p:cNvSpPr>
          <p:nvPr>
            <p:ph idx="1"/>
          </p:nvPr>
        </p:nvSpPr>
        <p:spPr bwMode="auto">
          <a:xfrm>
            <a:off x="422782" y="1988840"/>
            <a:ext cx="8229600" cy="366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  <a:defRPr/>
            </a:pP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  <a:latin typeface="Calibri" pitchFamily="32" charset="0"/>
              </a:rPr>
              <a:t>Instrumento eletrônico de gestão e monitoramento das ofertas prestadas por entidades privadas no âmbito do SUAS. </a:t>
            </a:r>
          </a:p>
          <a:p>
            <a:pPr algn="just">
              <a:buFont typeface="Wingdings" pitchFamily="2" charset="2"/>
              <a:buChar char="q"/>
              <a:defRPr/>
            </a:pPr>
            <a:endParaRPr lang="pt-BR" sz="2000" b="1" dirty="0">
              <a:solidFill>
                <a:schemeClr val="accent5">
                  <a:lumMod val="50000"/>
                </a:schemeClr>
              </a:solidFill>
              <a:latin typeface="Calibri" pitchFamily="32" charset="0"/>
            </a:endParaRPr>
          </a:p>
          <a:p>
            <a:pPr algn="just">
              <a:buFont typeface="Wingdings" pitchFamily="2" charset="2"/>
              <a:buChar char="q"/>
              <a:defRPr/>
            </a:pP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  <a:latin typeface="Calibri" pitchFamily="32" charset="0"/>
              </a:rPr>
              <a:t>Compartilhado entre os entes federados, deverá ser preenchido pelos órgãos gestores dos </a:t>
            </a:r>
            <a:r>
              <a:rPr lang="pt-BR" sz="2000" b="1" dirty="0" smtClean="0">
                <a:solidFill>
                  <a:schemeClr val="accent5">
                    <a:lumMod val="50000"/>
                  </a:schemeClr>
                </a:solidFill>
                <a:latin typeface="Calibri" pitchFamily="32" charset="0"/>
              </a:rPr>
              <a:t>municípios e DF.</a:t>
            </a:r>
          </a:p>
          <a:p>
            <a:pPr algn="just">
              <a:buFont typeface="Wingdings" pitchFamily="2" charset="2"/>
              <a:buChar char="q"/>
              <a:defRPr/>
            </a:pPr>
            <a:endParaRPr lang="pt-BR" sz="2000" b="1" dirty="0">
              <a:solidFill>
                <a:schemeClr val="accent5">
                  <a:lumMod val="50000"/>
                </a:schemeClr>
              </a:solidFill>
              <a:latin typeface="Calibri" pitchFamily="32" charset="0"/>
            </a:endParaRPr>
          </a:p>
          <a:p>
            <a:pPr algn="just">
              <a:buFont typeface="Wingdings" pitchFamily="2" charset="2"/>
              <a:buChar char="q"/>
              <a:defRPr/>
            </a:pPr>
            <a:r>
              <a:rPr lang="pt-BR" sz="2000" b="1" dirty="0" smtClean="0">
                <a:solidFill>
                  <a:schemeClr val="accent5">
                    <a:lumMod val="50000"/>
                  </a:schemeClr>
                </a:solidFill>
                <a:latin typeface="Calibri" pitchFamily="32" charset="0"/>
              </a:rPr>
              <a:t>Para acesso ao CNEAS é necessário Ter </a:t>
            </a: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  <a:latin typeface="Calibri" pitchFamily="32" charset="0"/>
              </a:rPr>
              <a:t>Perfil no SAA (administrador órgão gestor titular/adjunto) ou Ter perfil “Técnico da Gestão Municipal” (delegação de perfil pelo gestor aos técnicos).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endParaRPr lang="pt-BR" sz="1400" dirty="0">
              <a:solidFill>
                <a:schemeClr val="accent5">
                  <a:lumMod val="50000"/>
                </a:schemeClr>
              </a:solidFill>
            </a:endParaRPr>
          </a:p>
          <a:p>
            <a:pPr marL="914400" lvl="2" indent="0" algn="ctr">
              <a:buNone/>
              <a:defRPr/>
            </a:pPr>
            <a:endParaRPr lang="pt-BR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36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107504" y="1556792"/>
            <a:ext cx="8712968" cy="47811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norm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9pPr>
          </a:lstStyle>
          <a:p>
            <a:pPr marL="606425" algn="just" eaLnBrk="1" hangingPunct="1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69263" algn="l"/>
                <a:tab pos="9144000" algn="l"/>
                <a:tab pos="10058400" algn="l"/>
              </a:tabLst>
              <a:defRPr/>
            </a:pPr>
            <a:r>
              <a:rPr lang="pt-BR" sz="2400" b="1" dirty="0" smtClean="0">
                <a:solidFill>
                  <a:srgbClr val="FF0000"/>
                </a:solidFill>
              </a:rPr>
              <a:t>Conhecer a cobertura e os tipos dos serviço</a:t>
            </a:r>
            <a:r>
              <a:rPr lang="pt-BR" b="1" dirty="0" smtClean="0">
                <a:solidFill>
                  <a:srgbClr val="FF0000"/>
                </a:solidFill>
              </a:rPr>
              <a:t>s</a:t>
            </a:r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ofertados p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elas entidades em regular funcionamento no Brasil;</a:t>
            </a:r>
          </a:p>
          <a:p>
            <a:pPr marL="606425" algn="just" eaLnBrk="1" hangingPunct="1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69263" algn="l"/>
                <a:tab pos="9144000" algn="l"/>
                <a:tab pos="10058400" algn="l"/>
              </a:tabLst>
              <a:defRPr/>
            </a:pP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Auxiliar na</a:t>
            </a:r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gestão das ofertas das entidades privadas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sob a responsabilidade dos gestores, na sua função de realizar o monitoramento e avaliação da política de assistência social nos termos da LOAS, a partir das informações disponibilizadas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marL="606425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69263" algn="l"/>
                <a:tab pos="9144000" algn="l"/>
                <a:tab pos="10058400" algn="l"/>
              </a:tabLst>
              <a:defRPr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</a:rPr>
              <a:t>Tornar</a:t>
            </a: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b="1" dirty="0">
                <a:solidFill>
                  <a:srgbClr val="FF0000"/>
                </a:solidFill>
              </a:rPr>
              <a:t>efetiva a inserção da entidade de assistência social </a:t>
            </a:r>
            <a:r>
              <a:rPr lang="pt-BR" sz="2400" dirty="0">
                <a:solidFill>
                  <a:schemeClr val="accent5">
                    <a:lumMod val="50000"/>
                  </a:schemeClr>
                </a:solidFill>
              </a:rPr>
              <a:t>no 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SUAS. </a:t>
            </a:r>
          </a:p>
          <a:p>
            <a:pPr marL="606425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069263" algn="l"/>
                <a:tab pos="9144000" algn="l"/>
                <a:tab pos="10058400" algn="l"/>
              </a:tabLst>
              <a:defRPr/>
            </a:pPr>
            <a:r>
              <a:rPr lang="pt-BR" sz="2400" b="1" dirty="0">
                <a:solidFill>
                  <a:srgbClr val="FF0000"/>
                </a:solidFill>
              </a:rPr>
              <a:t>Tornar de domínio público o universo das entidades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>
                <a:solidFill>
                  <a:schemeClr val="accent5">
                    <a:lumMod val="50000"/>
                  </a:schemeClr>
                </a:solidFill>
              </a:rPr>
              <a:t>de assistência social em território nacional, sua localização e as informações sobre os serviços e atenções prestadas.    </a:t>
            </a:r>
            <a:endParaRPr lang="pt-BR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</a:rPr>
              <a:t>O </a:t>
            </a:r>
            <a:r>
              <a:rPr kumimoji="0" lang="pt-BR" sz="38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</a:rPr>
              <a:t>CNEAS </a:t>
            </a:r>
            <a:r>
              <a:rPr kumimoji="0" lang="pt-BR" sz="3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</a:rPr>
              <a:t>oportunizará aos gestores...</a:t>
            </a:r>
            <a:endParaRPr kumimoji="0" lang="es-ES_tradnl" sz="3800" b="0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246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17170" y="2892594"/>
            <a:ext cx="8469630" cy="1941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marL="457200" marR="0" lvl="0" indent="-4572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b="1" dirty="0">
                <a:solidFill>
                  <a:schemeClr val="accent5">
                    <a:lumMod val="50000"/>
                  </a:schemeClr>
                </a:solidFill>
                <a:latin typeface="Calibri" pitchFamily="32" charset="0"/>
                <a:ea typeface="DejaVu Sans" charset="0"/>
                <a:cs typeface="DejaVu Sans" charset="0"/>
              </a:rPr>
              <a:t>TODAS as entidades privadas/ofertas inscritas nos conselhos de assistência 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Calibri" pitchFamily="32" charset="0"/>
                <a:ea typeface="DejaVu Sans" charset="0"/>
                <a:cs typeface="DejaVu Sans" charset="0"/>
              </a:rPr>
              <a:t>social e regulamentadas, </a:t>
            </a:r>
            <a:r>
              <a:rPr lang="pt-BR" b="1" dirty="0">
                <a:solidFill>
                  <a:schemeClr val="accent5">
                    <a:lumMod val="50000"/>
                  </a:schemeClr>
                </a:solidFill>
                <a:latin typeface="Calibri" pitchFamily="32" charset="0"/>
                <a:ea typeface="DejaVu Sans" charset="0"/>
                <a:cs typeface="DejaVu Sans" charset="0"/>
              </a:rPr>
              <a:t>independente de estarem conveniadas ou não com órgãos públicos de qualquer esfera, conforme 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Calibri" pitchFamily="32" charset="0"/>
                <a:ea typeface="DejaVu Sans" charset="0"/>
                <a:cs typeface="DejaVu Sans" charset="0"/>
              </a:rPr>
              <a:t>Resolução CNAS </a:t>
            </a:r>
            <a:r>
              <a:rPr lang="pt-BR" b="1" dirty="0">
                <a:solidFill>
                  <a:schemeClr val="accent5">
                    <a:lumMod val="50000"/>
                  </a:schemeClr>
                </a:solidFill>
                <a:latin typeface="Calibri" pitchFamily="32" charset="0"/>
                <a:ea typeface="DejaVu Sans" charset="0"/>
                <a:cs typeface="DejaVu Sans" charset="0"/>
              </a:rPr>
              <a:t>14/2014.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dirty="0">
              <a:solidFill>
                <a:schemeClr val="accent5">
                  <a:lumMod val="50000"/>
                </a:schemeClr>
              </a:solidFill>
              <a:latin typeface="Calibri" pitchFamily="32" charset="0"/>
              <a:ea typeface="DejaVu Sans" charset="0"/>
              <a:cs typeface="DejaVu Sans" charset="0"/>
            </a:endParaRP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9552" y="112474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normAutofit fontScale="90000"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pt-BR" sz="4000" b="1" i="0" u="none" strike="noStrike" kern="0" cap="none" spc="0" normalizeH="0" baseline="0" noProof="0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 pitchFamily="34" charset="0"/>
              </a:rPr>
              <a:t>QUAIS ENTIDADES PRIVADAS / OFERTAS DEVERÃO SER CADASTRADAS NO CNEAS?</a:t>
            </a: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</a:rPr>
              <a:t/>
            </a:r>
            <a:b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</a:rPr>
            </a:b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40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68313" y="836712"/>
            <a:ext cx="8229600" cy="752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b">
            <a:normAutofit fontScale="92500" lnSpcReduction="2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kern="0" dirty="0">
                <a:solidFill>
                  <a:schemeClr val="accent5">
                    <a:lumMod val="50000"/>
                  </a:schemeClr>
                </a:solidFill>
              </a:rPr>
              <a:t>QUEM SÃO AS ENTIDADES DE ASSISTÊNCIA SOCIAL</a:t>
            </a: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?</a:t>
            </a:r>
          </a:p>
        </p:txBody>
      </p:sp>
      <p:sp>
        <p:nvSpPr>
          <p:cNvPr id="5" name="Retângulo 2"/>
          <p:cNvSpPr>
            <a:spLocks noChangeArrowheads="1"/>
          </p:cNvSpPr>
          <p:nvPr/>
        </p:nvSpPr>
        <p:spPr bwMode="auto">
          <a:xfrm>
            <a:off x="468313" y="2071688"/>
            <a:ext cx="796131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endParaRPr lang="pt-BR" altLang="pt-BR" sz="2000" b="1" kern="0" dirty="0" smtClean="0">
              <a:solidFill>
                <a:srgbClr val="C89F5D">
                  <a:lumMod val="50000"/>
                </a:srgbClr>
              </a:solidFill>
            </a:endParaRPr>
          </a:p>
          <a:p>
            <a:pPr algn="just">
              <a:defRPr/>
            </a:pPr>
            <a:r>
              <a:rPr lang="pt-BR" altLang="pt-BR" sz="2000" kern="0" dirty="0" smtClean="0">
                <a:solidFill>
                  <a:srgbClr val="C89F5D">
                    <a:lumMod val="50000"/>
                  </a:srgbClr>
                </a:solidFill>
              </a:rPr>
              <a:t> </a:t>
            </a:r>
            <a:r>
              <a:rPr lang="pt-BR" altLang="pt-BR" sz="2800" b="1" kern="0" dirty="0" smtClean="0">
                <a:solidFill>
                  <a:schemeClr val="accent3">
                    <a:lumMod val="50000"/>
                  </a:schemeClr>
                </a:solidFill>
              </a:rPr>
              <a:t>Artigo 3º, Lei nº 8.742/1993 – LOAS </a:t>
            </a:r>
            <a:endParaRPr lang="pt-BR" altLang="pt-BR" sz="2400" b="1" kern="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defRPr/>
            </a:pPr>
            <a:endParaRPr lang="pt-BR" altLang="pt-BR" sz="2400" kern="0" dirty="0" smtClean="0">
              <a:solidFill>
                <a:srgbClr val="C89F5D">
                  <a:lumMod val="50000"/>
                </a:srgbClr>
              </a:solidFill>
            </a:endParaRPr>
          </a:p>
          <a:p>
            <a:pPr algn="just">
              <a:defRPr/>
            </a:pPr>
            <a:r>
              <a:rPr lang="pt-BR" altLang="pt-BR" sz="2400" i="1" kern="0" dirty="0" smtClean="0">
                <a:solidFill>
                  <a:schemeClr val="accent3">
                    <a:lumMod val="50000"/>
                  </a:schemeClr>
                </a:solidFill>
              </a:rPr>
              <a:t>Art. 3</a:t>
            </a:r>
            <a:r>
              <a:rPr lang="pt-BR" altLang="pt-BR" sz="2400" i="1" u="sng" kern="0" baseline="30000" dirty="0" smtClean="0">
                <a:solidFill>
                  <a:schemeClr val="accent3">
                    <a:lumMod val="50000"/>
                  </a:schemeClr>
                </a:solidFill>
              </a:rPr>
              <a:t>o</a:t>
            </a:r>
            <a:r>
              <a:rPr lang="pt-BR" altLang="pt-BR" sz="2400" i="1" kern="0" dirty="0" smtClean="0">
                <a:solidFill>
                  <a:schemeClr val="accent3">
                    <a:lumMod val="50000"/>
                  </a:schemeClr>
                </a:solidFill>
              </a:rPr>
              <a:t>  Consideram-se entidades e organizações de assistência social aquelas sem fins lucrativos que, isolada ou cumulativamente, prestam </a:t>
            </a:r>
            <a:r>
              <a:rPr lang="pt-BR" altLang="pt-BR" sz="2400" i="1" u="sng" kern="0" dirty="0" smtClean="0">
                <a:solidFill>
                  <a:schemeClr val="accent3">
                    <a:lumMod val="50000"/>
                  </a:schemeClr>
                </a:solidFill>
              </a:rPr>
              <a:t>atendimento</a:t>
            </a:r>
            <a:r>
              <a:rPr lang="pt-BR" altLang="pt-BR" sz="2400" i="1" kern="0" dirty="0" smtClean="0">
                <a:solidFill>
                  <a:schemeClr val="accent3">
                    <a:lumMod val="50000"/>
                  </a:schemeClr>
                </a:solidFill>
              </a:rPr>
              <a:t> e </a:t>
            </a:r>
            <a:r>
              <a:rPr lang="pt-BR" altLang="pt-BR" sz="2400" i="1" u="sng" kern="0" dirty="0" smtClean="0">
                <a:solidFill>
                  <a:schemeClr val="accent3">
                    <a:lumMod val="50000"/>
                  </a:schemeClr>
                </a:solidFill>
              </a:rPr>
              <a:t>assessoramento</a:t>
            </a:r>
            <a:r>
              <a:rPr lang="pt-BR" altLang="pt-BR" sz="2400" i="1" kern="0" dirty="0" smtClean="0">
                <a:solidFill>
                  <a:schemeClr val="accent3">
                    <a:lumMod val="50000"/>
                  </a:schemeClr>
                </a:solidFill>
              </a:rPr>
              <a:t> aos beneficiários abrangidos por esta Lei, bem como as que atuam na </a:t>
            </a:r>
            <a:r>
              <a:rPr lang="pt-BR" altLang="pt-BR" sz="2400" i="1" u="sng" kern="0" dirty="0" smtClean="0">
                <a:solidFill>
                  <a:schemeClr val="accent3">
                    <a:lumMod val="50000"/>
                  </a:schemeClr>
                </a:solidFill>
              </a:rPr>
              <a:t>defesa e garantia de direitos. </a:t>
            </a:r>
          </a:p>
          <a:p>
            <a:pPr marL="0" lvl="2" algn="ctr">
              <a:defRPr/>
            </a:pPr>
            <a:endParaRPr lang="pt-BR" altLang="pt-BR" sz="1600" b="1" kern="0" dirty="0" smtClean="0">
              <a:solidFill>
                <a:srgbClr val="C89F5D">
                  <a:lumMod val="50000"/>
                </a:srgbClr>
              </a:solidFill>
            </a:endParaRPr>
          </a:p>
          <a:p>
            <a:pPr marL="0" lvl="2" algn="ctr">
              <a:defRPr/>
            </a:pPr>
            <a:endParaRPr lang="pt-BR" altLang="pt-BR" sz="1600" kern="0" dirty="0" smtClean="0">
              <a:solidFill>
                <a:srgbClr val="C89F5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72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2005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SEÇÕES DO CADASTRO NACIONAL DE ENTIDADES DE ASSISTÊNCIA SOCIAL (Preenchimento pelo Gestor Local)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3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Seção I - Dados Gerais do Gestor</a:t>
            </a:r>
            <a:endParaRPr kumimoji="0" lang="pt-BR" sz="2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Questões Gerais sobre gestão e monitoramento das entidades/dos serviços, programas, projetos e benefícios socioassistenciais ofertados nos municípios</a:t>
            </a:r>
            <a:r>
              <a:rPr kumimoji="0" lang="pt-B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1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Seção </a:t>
            </a:r>
            <a:r>
              <a:rPr kumimoji="0" lang="pt-BR" sz="23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II – Detalhamento das Ofertas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Identificação da entidade; Detalhamento de cada oferta prestada pela mesma; Deverá ser atribuído peso para cada dimensão desse detalhamento; Será possível gerar Plano de </a:t>
            </a:r>
            <a:r>
              <a:rPr kumimoji="0" lang="pt-B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Adequação para </a:t>
            </a: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correção de inconsistências e reordenamentos necessários.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1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Seção </a:t>
            </a:r>
            <a:r>
              <a:rPr kumimoji="0" lang="pt-BR" sz="23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III - Relação do gestor com a entidade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Financiamento por serviço/convênio; Monitoramento sistemático e continuado; Relação da entidade no território; Aspectos de indicam a </a:t>
            </a:r>
            <a:r>
              <a:rPr kumimoji="0" lang="pt-B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articulação </a:t>
            </a: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“em rede”; Indicação do pertencimento à Rede (serviços e da entidade); do Caráter Nacional (CNEAS) e do Vínculo SUAS – da entidade de assistência social.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7164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401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3200" b="1" dirty="0" smtClean="0">
                <a:solidFill>
                  <a:schemeClr val="accent3">
                    <a:lumMod val="50000"/>
                  </a:schemeClr>
                </a:solidFill>
              </a:rPr>
              <a:t>VISITA TÉCNICA PARA PREENCHIMENTO DO CNEAS</a:t>
            </a:r>
            <a:endParaRPr lang="es-ES_tradnl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73948" y="2071390"/>
            <a:ext cx="836295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9pPr>
          </a:lstStyle>
          <a:p>
            <a:pPr marL="341313" marR="0" lvl="0" indent="-341313" defTabSz="91440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pt-BR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A visita técnica é a melhor forma de </a:t>
            </a:r>
            <a:r>
              <a:rPr kumimoji="0" lang="pt-BR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aproximação do órgão gestor municipal e do DF com as entidades privadas de seu território</a:t>
            </a:r>
            <a:r>
              <a:rPr kumimoji="0" lang="pt-BR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. </a:t>
            </a:r>
          </a:p>
          <a:p>
            <a:pPr marL="341313" marR="0" lvl="0" indent="-341313" defTabSz="91440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pt-BR" sz="22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" pitchFamily="32" charset="0"/>
            </a:endParaRPr>
          </a:p>
          <a:p>
            <a:pPr marL="341313" marR="0" lvl="0" indent="-341313" defTabSz="91440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pt-BR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Na visita o órgão gestor </a:t>
            </a:r>
            <a:r>
              <a:rPr kumimoji="0" lang="pt-BR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reconhece e monitora sua rede</a:t>
            </a:r>
            <a:r>
              <a:rPr kumimoji="0" lang="pt-BR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, </a:t>
            </a:r>
            <a:r>
              <a:rPr kumimoji="0" lang="pt-BR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dialoga</a:t>
            </a:r>
            <a:r>
              <a:rPr kumimoji="0" lang="pt-BR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 com os profissionais, </a:t>
            </a:r>
            <a:r>
              <a:rPr kumimoji="0" lang="pt-BR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se aproxima do público atendido</a:t>
            </a:r>
            <a:r>
              <a:rPr kumimoji="0" lang="pt-BR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, </a:t>
            </a:r>
            <a:r>
              <a:rPr kumimoji="0" lang="pt-BR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analisa a adequação da infraestrutura, avalia a prestação das ofertas, propõe melhorias</a:t>
            </a:r>
            <a:r>
              <a:rPr kumimoji="0" lang="pt-BR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, entre outras coisas.</a:t>
            </a:r>
          </a:p>
          <a:p>
            <a:pPr marL="341313" marR="0" lvl="0" indent="-341313" algn="ctr" defTabSz="91440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pt-BR" sz="2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2" charset="0"/>
            </a:endParaRPr>
          </a:p>
          <a:p>
            <a:pPr marL="341313" marR="0" lvl="0" indent="-341313" algn="ctr" defTabSz="91440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pt-B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2" charset="0"/>
              </a:rPr>
              <a:t>  A visita à entidade torna-se um dos procedimentos </a:t>
            </a:r>
          </a:p>
          <a:p>
            <a:pPr marL="341313" marR="0" lvl="0" indent="-341313" algn="ctr" defTabSz="91440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pt-B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2" charset="0"/>
              </a:rPr>
              <a:t>mais importantes deste processo.</a:t>
            </a:r>
            <a:r>
              <a:rPr kumimoji="0" lang="pt-BR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/>
            </a:r>
            <a:br>
              <a:rPr kumimoji="0" lang="pt-BR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</a:br>
            <a:r>
              <a:rPr kumimoji="0" lang="pt-BR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/>
            </a:r>
            <a:br>
              <a:rPr kumimoji="0" lang="pt-BR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</a:br>
            <a:endParaRPr kumimoji="0" lang="pt-BR" sz="2200" b="1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10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9209" y="620688"/>
            <a:ext cx="858043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kumimoji="0" lang="pt-BR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Programa de Aprimoramento da Rede Socioassistencial Privada – Aprimora REDE*  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endParaRPr kumimoji="0" lang="pt-BR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2" charset="0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kumimoji="0" lang="pt-B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2" charset="0"/>
              </a:rPr>
              <a:t>Alterado pela Resolução nº. 33 de 11 de dezembro de 2014, do Conselho Nacional de Assistência Social – CNAS.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endParaRPr kumimoji="0" lang="pt-BR" sz="16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kumimoji="0" lang="pt-B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Estabelece critérios e procedimentos para </a:t>
            </a:r>
            <a:r>
              <a:rPr kumimoji="0" lang="pt-B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incentivar a qualificação das ofertas das entidades privadas no âmbito</a:t>
            </a: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 do SUAS </a:t>
            </a:r>
            <a:r>
              <a:rPr kumimoji="0" lang="pt-B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do Cadastro Nacional de Entidades Socioassistencial - CNEAS. 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pt-BR" b="1" kern="0" dirty="0" smtClean="0">
                <a:solidFill>
                  <a:srgbClr val="C00000"/>
                </a:solidFill>
              </a:rPr>
              <a:t>* Em vigência desde abril de 2014</a:t>
            </a:r>
            <a:endParaRPr kumimoji="0" lang="pt-BR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0794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1481" y="1556792"/>
            <a:ext cx="8229600" cy="388843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kern="0" dirty="0">
                <a:solidFill>
                  <a:schemeClr val="accent5">
                    <a:lumMod val="50000"/>
                  </a:schemeClr>
                </a:solidFill>
                <a:latin typeface="Calibri" pitchFamily="32" charset="0"/>
                <a:ea typeface="DejaVu Sans" charset="0"/>
                <a:cs typeface="DejaVu Sans" charset="0"/>
              </a:rPr>
              <a:t>Para cada Cadastro Preenchido será repassado o valor de R$ </a:t>
            </a:r>
            <a:r>
              <a:rPr lang="pt-BR" b="1" kern="0" dirty="0">
                <a:solidFill>
                  <a:srgbClr val="FF0000"/>
                </a:solidFill>
                <a:latin typeface="Calibri" pitchFamily="32" charset="0"/>
                <a:ea typeface="DejaVu Sans" charset="0"/>
                <a:cs typeface="DejaVu Sans" charset="0"/>
              </a:rPr>
              <a:t>50,00</a:t>
            </a:r>
            <a:r>
              <a:rPr lang="pt-BR" kern="0" dirty="0">
                <a:solidFill>
                  <a:schemeClr val="accent5">
                    <a:lumMod val="50000"/>
                  </a:schemeClr>
                </a:solidFill>
                <a:latin typeface="Calibri" pitchFamily="32" charset="0"/>
                <a:ea typeface="DejaVu Sans" charset="0"/>
                <a:cs typeface="DejaVu Sans" charset="0"/>
              </a:rPr>
              <a:t>;</a:t>
            </a:r>
          </a:p>
          <a:p>
            <a:pPr>
              <a:buFont typeface="Wingdings" pitchFamily="2" charset="2"/>
              <a:buChar char="q"/>
            </a:pPr>
            <a:endParaRPr lang="pt-BR" kern="0" dirty="0">
              <a:solidFill>
                <a:schemeClr val="accent5">
                  <a:lumMod val="50000"/>
                </a:schemeClr>
              </a:solidFill>
              <a:latin typeface="Calibri" pitchFamily="32" charset="0"/>
              <a:ea typeface="DejaVu Sans" charset="0"/>
              <a:cs typeface="DejaVu Sans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kern="0" dirty="0">
                <a:solidFill>
                  <a:schemeClr val="accent5">
                    <a:lumMod val="50000"/>
                  </a:schemeClr>
                </a:solidFill>
                <a:latin typeface="Calibri" pitchFamily="32" charset="0"/>
                <a:ea typeface="DejaVu Sans" charset="0"/>
                <a:cs typeface="DejaVu Sans" charset="0"/>
              </a:rPr>
              <a:t>Considerar-se-á  cadastro  eletronicamente  válido,  para efeito  de  cofinanciamento,  aquele corretamente  preenchido,  enviado  e inserido no </a:t>
            </a:r>
            <a:r>
              <a:rPr lang="pt-BR" kern="0" dirty="0" smtClean="0">
                <a:solidFill>
                  <a:schemeClr val="accent5">
                    <a:lumMod val="50000"/>
                  </a:schemeClr>
                </a:solidFill>
                <a:latin typeface="Calibri" pitchFamily="32" charset="0"/>
                <a:ea typeface="DejaVu Sans" charset="0"/>
                <a:cs typeface="DejaVu Sans" charset="0"/>
              </a:rPr>
              <a:t>CNEAS </a:t>
            </a:r>
            <a:r>
              <a:rPr lang="pt-BR" kern="0" dirty="0">
                <a:solidFill>
                  <a:schemeClr val="accent5">
                    <a:lumMod val="50000"/>
                  </a:schemeClr>
                </a:solidFill>
                <a:latin typeface="Calibri" pitchFamily="32" charset="0"/>
                <a:ea typeface="DejaVu Sans" charset="0"/>
                <a:cs typeface="DejaVu Sans" charset="0"/>
              </a:rPr>
              <a:t>até </a:t>
            </a:r>
            <a:r>
              <a:rPr lang="pt-BR" b="1" kern="0" dirty="0">
                <a:solidFill>
                  <a:srgbClr val="FF0000"/>
                </a:solidFill>
                <a:latin typeface="Calibri" pitchFamily="32" charset="0"/>
                <a:ea typeface="DejaVu Sans" charset="0"/>
                <a:cs typeface="DejaVu Sans" charset="0"/>
              </a:rPr>
              <a:t>31 de julho de 2015.</a:t>
            </a:r>
          </a:p>
          <a:p>
            <a:pPr marL="0" indent="0" algn="just">
              <a:buNone/>
            </a:pPr>
            <a:endParaRPr lang="pt-BR" kern="0" dirty="0">
              <a:solidFill>
                <a:schemeClr val="accent5">
                  <a:lumMod val="50000"/>
                </a:schemeClr>
              </a:solidFill>
              <a:latin typeface="Calibri" pitchFamily="32" charset="0"/>
              <a:ea typeface="DejaVu Sans" charset="0"/>
              <a:cs typeface="DejaVu Sans" charset="0"/>
            </a:endParaRPr>
          </a:p>
          <a:p>
            <a:pPr lvl="0" algn="just" defTabSz="449263" fontAlgn="base">
              <a:spcBef>
                <a:spcPts val="800"/>
              </a:spcBef>
              <a:spcAft>
                <a:spcPct val="0"/>
              </a:spcAft>
              <a:buSzPct val="100000"/>
              <a:buFont typeface="Wingdings" pitchFamily="2" charset="2"/>
              <a:buChar char="q"/>
              <a:defRPr/>
            </a:pPr>
            <a:r>
              <a:rPr lang="pt-BR" kern="0" dirty="0">
                <a:solidFill>
                  <a:schemeClr val="accent5">
                    <a:lumMod val="50000"/>
                  </a:schemeClr>
                </a:solidFill>
                <a:latin typeface="Calibri" pitchFamily="32" charset="0"/>
                <a:ea typeface="DejaVu Sans" charset="0"/>
                <a:cs typeface="DejaVu Sans" charset="0"/>
              </a:rPr>
              <a:t>O cofinanciamento  federal  para  o  Programa  Aprimora  Rede  se  dará  por  meio  de transferência automática do Fundo Nacional de Assistência Social – FNAS para os Fundos municipais e do DF. </a:t>
            </a:r>
          </a:p>
          <a:p>
            <a:pPr lvl="0" algn="just" defTabSz="449263" fontAlgn="base">
              <a:spcBef>
                <a:spcPts val="800"/>
              </a:spcBef>
              <a:spcAft>
                <a:spcPct val="0"/>
              </a:spcAft>
              <a:buSzPct val="100000"/>
              <a:buFont typeface="Wingdings" pitchFamily="2" charset="2"/>
              <a:buChar char="q"/>
              <a:defRPr/>
            </a:pPr>
            <a:endParaRPr lang="pt-BR" kern="0" dirty="0">
              <a:solidFill>
                <a:schemeClr val="accent5">
                  <a:lumMod val="50000"/>
                </a:schemeClr>
              </a:solidFill>
              <a:latin typeface="Calibri" pitchFamily="32" charset="0"/>
              <a:ea typeface="DejaVu Sans" charset="0"/>
              <a:cs typeface="DejaVu Sans" charset="0"/>
            </a:endParaRPr>
          </a:p>
          <a:p>
            <a:pPr algn="just">
              <a:buFont typeface="Wingdings" pitchFamily="2" charset="2"/>
              <a:buChar char="q"/>
            </a:pPr>
            <a:endParaRPr lang="pt-BR" sz="1100" kern="0" dirty="0" smtClean="0">
              <a:solidFill>
                <a:schemeClr val="accent5">
                  <a:lumMod val="50000"/>
                </a:schemeClr>
              </a:solidFill>
              <a:latin typeface="Calibri" pitchFamily="32" charset="0"/>
              <a:ea typeface="DejaVu Sans" charset="0"/>
              <a:cs typeface="DejaVu Sans" charset="0"/>
            </a:endParaRPr>
          </a:p>
          <a:p>
            <a:pPr marL="0" indent="0">
              <a:buNone/>
            </a:pPr>
            <a:endParaRPr lang="pt-BR" sz="1100" kern="0" dirty="0">
              <a:solidFill>
                <a:schemeClr val="accent5">
                  <a:lumMod val="50000"/>
                </a:schemeClr>
              </a:solidFill>
              <a:latin typeface="Calibri" pitchFamily="32" charset="0"/>
              <a:ea typeface="DejaVu Sans" charset="0"/>
              <a:cs typeface="DejaVu Sans" charset="0"/>
            </a:endParaRPr>
          </a:p>
          <a:p>
            <a:pPr marL="0" indent="0">
              <a:buNone/>
            </a:pPr>
            <a:endParaRPr lang="es-ES_tradnl" sz="1100" kern="0" dirty="0">
              <a:solidFill>
                <a:schemeClr val="accent5">
                  <a:lumMod val="50000"/>
                </a:schemeClr>
              </a:solidFill>
              <a:latin typeface="Calibri" pitchFamily="32" charset="0"/>
              <a:ea typeface="DejaVu Sans" charset="0"/>
              <a:cs typeface="DejaVu Sans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79388" y="692696"/>
            <a:ext cx="8713787" cy="917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3200" b="1" dirty="0">
                <a:solidFill>
                  <a:schemeClr val="accent5">
                    <a:lumMod val="50000"/>
                  </a:schemeClr>
                </a:solidFill>
                <a:cs typeface="Times New Roman" pitchFamily="16" charset="0"/>
              </a:rPr>
              <a:t>COMO </a:t>
            </a:r>
            <a:r>
              <a:rPr lang="pt-BR" sz="3200" b="1" dirty="0" smtClean="0">
                <a:solidFill>
                  <a:schemeClr val="accent5">
                    <a:lumMod val="50000"/>
                  </a:schemeClr>
                </a:solidFill>
                <a:cs typeface="Times New Roman" pitchFamily="16" charset="0"/>
              </a:rPr>
              <a:t>FUNCIONA </a:t>
            </a:r>
            <a:r>
              <a:rPr lang="pt-BR" sz="3200" b="1" dirty="0">
                <a:solidFill>
                  <a:schemeClr val="accent5">
                    <a:lumMod val="50000"/>
                  </a:schemeClr>
                </a:solidFill>
                <a:cs typeface="Times New Roman" pitchFamily="16" charset="0"/>
              </a:rPr>
              <a:t>O PROGRAMA APRIMORA-REDE</a:t>
            </a:r>
            <a:r>
              <a:rPr lang="pt-BR" sz="3200" b="1" dirty="0" smtClean="0">
                <a:solidFill>
                  <a:schemeClr val="accent5">
                    <a:lumMod val="50000"/>
                  </a:schemeClr>
                </a:solidFill>
                <a:cs typeface="Times New Roman" pitchFamily="16" charset="0"/>
              </a:rPr>
              <a:t>? </a:t>
            </a:r>
            <a:r>
              <a:rPr lang="pt-BR" sz="3200" dirty="0" smtClean="0">
                <a:solidFill>
                  <a:schemeClr val="accent5">
                    <a:lumMod val="50000"/>
                  </a:schemeClr>
                </a:solidFill>
                <a:cs typeface="Times New Roman" pitchFamily="16" charset="0"/>
              </a:rPr>
              <a:t>(cont.)</a:t>
            </a:r>
            <a:r>
              <a:rPr lang="pt-BR" sz="3200" b="1" dirty="0">
                <a:solidFill>
                  <a:schemeClr val="accent5">
                    <a:lumMod val="50000"/>
                  </a:schemeClr>
                </a:solidFill>
                <a:cs typeface="Times New Roman" pitchFamily="16" charset="0"/>
              </a:rPr>
              <a:t/>
            </a:r>
            <a:br>
              <a:rPr lang="pt-BR" sz="3200" b="1" dirty="0">
                <a:solidFill>
                  <a:schemeClr val="accent5">
                    <a:lumMod val="50000"/>
                  </a:schemeClr>
                </a:solidFill>
                <a:cs typeface="Times New Roman" pitchFamily="16" charset="0"/>
              </a:rPr>
            </a:br>
            <a:endParaRPr lang="pt-BR" sz="3200" b="1" dirty="0">
              <a:solidFill>
                <a:schemeClr val="accent5">
                  <a:lumMod val="50000"/>
                </a:schemeClr>
              </a:solidFill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8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1268761"/>
            <a:ext cx="82296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2" charset="0"/>
              </a:rPr>
              <a:t>Com Ressarcimento  dos  custos  operacionais  das  visitas  técnicas  e  do  preenchimento do CNEAS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" pitchFamily="32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aquisição  de  materiais  de expediente;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despesas com transporte da equipe técnica (combustível, passagens, etc.);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alimentação; 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contratação  de  serviços  de  terceiros;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itchFamily="32" charset="0"/>
              </a:rPr>
              <a:t>melhoria na infraestrutura informacional (internet, banco de dados, etc.), dentre outros. 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468313" y="692696"/>
            <a:ext cx="822960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3200" b="1" dirty="0">
                <a:solidFill>
                  <a:schemeClr val="accent5">
                    <a:lumMod val="50000"/>
                  </a:schemeClr>
                </a:solidFill>
                <a:cs typeface="Times New Roman" pitchFamily="16" charset="0"/>
              </a:rPr>
              <a:t>COMO PODERÁ SER UTILIZADO O RECURSO? </a:t>
            </a:r>
            <a:br>
              <a:rPr lang="pt-BR" sz="3200" b="1" dirty="0">
                <a:solidFill>
                  <a:schemeClr val="accent5">
                    <a:lumMod val="50000"/>
                  </a:schemeClr>
                </a:solidFill>
                <a:cs typeface="Times New Roman" pitchFamily="16" charset="0"/>
              </a:rPr>
            </a:br>
            <a:endParaRPr lang="pt-BR" sz="3200" b="1" dirty="0">
              <a:solidFill>
                <a:schemeClr val="accent5">
                  <a:lumMod val="50000"/>
                </a:schemeClr>
              </a:solidFill>
              <a:cs typeface="Times New Roman" pitchFamily="16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71600" y="57947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  <p:sp>
        <p:nvSpPr>
          <p:cNvPr id="7" name="CaixaDeTexto 6"/>
          <p:cNvSpPr txBox="1"/>
          <p:nvPr/>
        </p:nvSpPr>
        <p:spPr>
          <a:xfrm>
            <a:off x="734145" y="5631631"/>
            <a:ext cx="7438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spcBef>
                <a:spcPts val="6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pt-BR" sz="2400" b="1" kern="0" dirty="0">
                <a:solidFill>
                  <a:srgbClr val="FF0000"/>
                </a:solidFill>
                <a:latin typeface="Calibri" pitchFamily="32" charset="0"/>
              </a:rPr>
              <a:t>NÃO PODERÁ SER UTILIZADO EM DESPESAS  DE  CAPITAL</a:t>
            </a:r>
          </a:p>
        </p:txBody>
      </p:sp>
    </p:spTree>
    <p:extLst>
      <p:ext uri="{BB962C8B-B14F-4D97-AF65-F5344CB8AC3E}">
        <p14:creationId xmlns:p14="http://schemas.microsoft.com/office/powerpoint/2010/main" val="272590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451921"/>
              </p:ext>
            </p:extLst>
          </p:nvPr>
        </p:nvGraphicFramePr>
        <p:xfrm>
          <a:off x="179512" y="2492896"/>
          <a:ext cx="8568951" cy="24482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4176"/>
                <a:gridCol w="1728192"/>
                <a:gridCol w="1872208"/>
                <a:gridCol w="1872208"/>
                <a:gridCol w="1512167"/>
              </a:tblGrid>
              <a:tr h="16595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Entidades e ofertas no CNEAS</a:t>
                      </a:r>
                      <a:endParaRPr lang="es-ES_tradnl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Quantidades de </a:t>
                      </a:r>
                      <a:r>
                        <a:rPr lang="pt-BR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Municípios </a:t>
                      </a:r>
                      <a:r>
                        <a:rPr lang="pt-BR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CNEAS</a:t>
                      </a:r>
                      <a:endParaRPr lang="es-ES_tradnl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Municípios que iniciaram o </a:t>
                      </a:r>
                      <a:r>
                        <a:rPr lang="pt-BR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Preenchimento</a:t>
                      </a:r>
                      <a:endParaRPr lang="es-ES_tradnl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Cadastros em Preenchimento</a:t>
                      </a:r>
                      <a:endParaRPr lang="es-ES_tradnl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Cadastros Concluídos</a:t>
                      </a:r>
                      <a:endParaRPr lang="es-ES_tradnl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8869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3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3.957</a:t>
                      </a:r>
                      <a:endParaRPr lang="es-ES_tradnl" sz="3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3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461</a:t>
                      </a:r>
                      <a:endParaRPr lang="es-ES_tradnl" sz="3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3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es-ES_tradnl" sz="3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1.578</a:t>
                      </a:r>
                      <a:endParaRPr lang="es-ES_tradnl" sz="3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373</a:t>
                      </a:r>
                      <a:endParaRPr lang="es-ES_tradnl" sz="3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6405" y="1324744"/>
            <a:ext cx="8229600" cy="6640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4000" b="1" dirty="0">
                <a:solidFill>
                  <a:schemeClr val="accent5">
                    <a:lumMod val="50000"/>
                  </a:schemeClr>
                </a:solidFill>
                <a:latin typeface="Calibri" pitchFamily="32" charset="0"/>
                <a:ea typeface="DejaVu Sans" charset="0"/>
                <a:cs typeface="Times New Roman" pitchFamily="16" charset="0"/>
              </a:rPr>
              <a:t>Panorama de preenchimento </a:t>
            </a:r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latin typeface="Calibri" pitchFamily="32" charset="0"/>
                <a:ea typeface="DejaVu Sans" charset="0"/>
                <a:cs typeface="Times New Roman" pitchFamily="16" charset="0"/>
              </a:rPr>
              <a:t>CNEAS</a:t>
            </a:r>
            <a:b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latin typeface="Calibri" pitchFamily="32" charset="0"/>
                <a:ea typeface="DejaVu Sans" charset="0"/>
                <a:cs typeface="Times New Roman" pitchFamily="16" charset="0"/>
              </a:rPr>
            </a:br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latin typeface="Calibri" pitchFamily="32" charset="0"/>
                <a:ea typeface="DejaVu Sans" charset="0"/>
                <a:cs typeface="Times New Roman" pitchFamily="16" charset="0"/>
              </a:rPr>
              <a:t>Região Sudeste – </a:t>
            </a:r>
            <a:r>
              <a:rPr lang="pt-BR" sz="4000" b="1" dirty="0" smtClean="0">
                <a:solidFill>
                  <a:srgbClr val="FF0000"/>
                </a:solidFill>
                <a:latin typeface="Calibri" pitchFamily="32" charset="0"/>
                <a:ea typeface="DejaVu Sans" charset="0"/>
                <a:cs typeface="Times New Roman" pitchFamily="16" charset="0"/>
              </a:rPr>
              <a:t>Minas Gerais</a:t>
            </a:r>
            <a:endParaRPr lang="es-ES_tradnl" sz="4000" b="1" dirty="0">
              <a:solidFill>
                <a:srgbClr val="FF0000"/>
              </a:solidFill>
              <a:latin typeface="Calibri" pitchFamily="32" charset="0"/>
              <a:ea typeface="DejaVu Sans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1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5211" y="1412776"/>
            <a:ext cx="8747125" cy="59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ctr">
              <a:defRPr/>
            </a:pPr>
            <a:r>
              <a:rPr lang="pt-BR" sz="2600" b="1" kern="0" dirty="0" smtClean="0">
                <a:solidFill>
                  <a:srgbClr val="63891F">
                    <a:lumMod val="50000"/>
                  </a:srgbClr>
                </a:solidFill>
              </a:rPr>
              <a:t>CERTIFICAÇÃO</a:t>
            </a:r>
          </a:p>
          <a:p>
            <a:pPr algn="ctr">
              <a:defRPr/>
            </a:pPr>
            <a:r>
              <a:rPr lang="pt-BR" sz="2000" b="1" kern="0" dirty="0">
                <a:solidFill>
                  <a:srgbClr val="FF0000"/>
                </a:solidFill>
              </a:rPr>
              <a:t>Lei nº 12.101/2009, Lei 12.868/2013,  Decreto nº 7.237/2010 e Portaria MDS nº353/2011</a:t>
            </a:r>
            <a:r>
              <a:rPr lang="pt-BR" sz="2000" b="1" kern="0" dirty="0">
                <a:solidFill>
                  <a:srgbClr val="63891F">
                    <a:lumMod val="50000"/>
                  </a:srgbClr>
                </a:solidFill>
              </a:rPr>
              <a:t>.</a:t>
            </a:r>
          </a:p>
          <a:p>
            <a:pPr algn="ctr">
              <a:defRPr/>
            </a:pPr>
            <a:endParaRPr lang="pt-BR" sz="2600" b="1" kern="0" dirty="0">
              <a:solidFill>
                <a:srgbClr val="63891F">
                  <a:lumMod val="50000"/>
                </a:srgbClr>
              </a:solidFill>
            </a:endParaRPr>
          </a:p>
        </p:txBody>
      </p:sp>
      <p:sp>
        <p:nvSpPr>
          <p:cNvPr id="5" name="Retângulo 2"/>
          <p:cNvSpPr>
            <a:spLocks noChangeArrowheads="1"/>
          </p:cNvSpPr>
          <p:nvPr/>
        </p:nvSpPr>
        <p:spPr bwMode="auto">
          <a:xfrm>
            <a:off x="478206" y="2205439"/>
            <a:ext cx="7961312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pt-BR" sz="2000" kern="0" dirty="0">
                <a:solidFill>
                  <a:srgbClr val="63891F">
                    <a:lumMod val="50000"/>
                  </a:srgbClr>
                </a:solidFill>
              </a:rPr>
              <a:t> Nível de </a:t>
            </a:r>
            <a:r>
              <a:rPr lang="pt-BR" sz="2000" b="1" i="1" kern="0" dirty="0">
                <a:solidFill>
                  <a:srgbClr val="63891F">
                    <a:lumMod val="50000"/>
                  </a:srgbClr>
                </a:solidFill>
              </a:rPr>
              <a:t>reconhecimento que possibilita o acesso à isenção das contribuições à Seguridade Social </a:t>
            </a:r>
            <a:r>
              <a:rPr lang="pt-BR" sz="2000" kern="0" dirty="0">
                <a:solidFill>
                  <a:srgbClr val="63891F">
                    <a:lumMod val="50000"/>
                  </a:srgbClr>
                </a:solidFill>
              </a:rPr>
              <a:t>prevista </a:t>
            </a:r>
            <a:r>
              <a:rPr lang="pt-BR" sz="2000" b="1" kern="0" dirty="0">
                <a:solidFill>
                  <a:srgbClr val="63891F">
                    <a:lumMod val="50000"/>
                  </a:srgbClr>
                </a:solidFill>
              </a:rPr>
              <a:t>no </a:t>
            </a:r>
            <a:r>
              <a:rPr lang="pt-BR" sz="2000" b="1" kern="0" dirty="0">
                <a:solidFill>
                  <a:srgbClr val="FF0000"/>
                </a:solidFill>
              </a:rPr>
              <a:t>§ 7º do art. 195 da CF/98</a:t>
            </a:r>
            <a:r>
              <a:rPr lang="pt-BR" sz="2000" b="1" kern="0" dirty="0">
                <a:solidFill>
                  <a:srgbClr val="63891F">
                    <a:lumMod val="50000"/>
                  </a:srgbClr>
                </a:solidFill>
              </a:rPr>
              <a:t> </a:t>
            </a:r>
            <a:r>
              <a:rPr lang="pt-BR" sz="2000" kern="0" dirty="0">
                <a:solidFill>
                  <a:srgbClr val="63891F">
                    <a:lumMod val="50000"/>
                  </a:srgbClr>
                </a:solidFill>
              </a:rPr>
              <a:t>(financiamento indireto), entre outros;</a:t>
            </a:r>
          </a:p>
          <a:p>
            <a:pPr algn="just">
              <a:defRPr/>
            </a:pPr>
            <a:endParaRPr lang="pt-BR" sz="2000" kern="0" dirty="0">
              <a:solidFill>
                <a:srgbClr val="63891F">
                  <a:lumMod val="50000"/>
                </a:srgbClr>
              </a:solidFill>
            </a:endParaRPr>
          </a:p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pt-BR" sz="2000" kern="0" dirty="0">
                <a:solidFill>
                  <a:srgbClr val="63891F">
                    <a:lumMod val="50000"/>
                  </a:srgbClr>
                </a:solidFill>
              </a:rPr>
              <a:t> Competência do MDS,</a:t>
            </a:r>
            <a:r>
              <a:rPr lang="pt-BR" sz="2000" b="1" i="1" kern="0" dirty="0">
                <a:solidFill>
                  <a:srgbClr val="63891F">
                    <a:lumMod val="50000"/>
                  </a:srgbClr>
                </a:solidFill>
              </a:rPr>
              <a:t> conforme disposto no inciso XI, art. 19 da LOAS,</a:t>
            </a:r>
            <a:r>
              <a:rPr lang="pt-BR" sz="2000" kern="0" dirty="0">
                <a:solidFill>
                  <a:srgbClr val="63891F">
                    <a:lumMod val="50000"/>
                  </a:srgbClr>
                </a:solidFill>
              </a:rPr>
              <a:t> </a:t>
            </a:r>
            <a:r>
              <a:rPr lang="pt-BR" sz="2000" b="1" i="1" kern="0" dirty="0">
                <a:solidFill>
                  <a:srgbClr val="63891F">
                    <a:lumMod val="50000"/>
                  </a:srgbClr>
                </a:solidFill>
              </a:rPr>
              <a:t>respaldada na decisão de inscrição dos CAS e nas informações constantes do Cadastro Nacional de Entidades prestadas pelo gestor local.</a:t>
            </a:r>
          </a:p>
          <a:p>
            <a:pPr algn="just">
              <a:defRPr/>
            </a:pPr>
            <a:endParaRPr lang="pt-BR" sz="2000" b="1" i="1" kern="0" dirty="0">
              <a:solidFill>
                <a:srgbClr val="63891F">
                  <a:lumMod val="50000"/>
                </a:srgbClr>
              </a:solidFill>
            </a:endParaRPr>
          </a:p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pt-BR" sz="2000" b="1" i="1" kern="0" dirty="0">
                <a:solidFill>
                  <a:srgbClr val="63891F">
                    <a:lumMod val="50000"/>
                  </a:srgbClr>
                </a:solidFill>
              </a:rPr>
              <a:t> </a:t>
            </a:r>
            <a:r>
              <a:rPr lang="pt-BR" sz="2000" b="1" kern="0" dirty="0">
                <a:solidFill>
                  <a:srgbClr val="FF0000"/>
                </a:solidFill>
              </a:rPr>
              <a:t>O</a:t>
            </a:r>
            <a:r>
              <a:rPr lang="pt-BR" sz="2000" b="1" i="1" kern="0" dirty="0">
                <a:solidFill>
                  <a:srgbClr val="FF0000"/>
                </a:solidFill>
              </a:rPr>
              <a:t> </a:t>
            </a:r>
            <a:r>
              <a:rPr lang="pt-BR" sz="2000" b="1" kern="0" dirty="0">
                <a:solidFill>
                  <a:srgbClr val="FF0000"/>
                </a:solidFill>
              </a:rPr>
              <a:t>Vínculo SUAS é condição suficiente para sua concessão.</a:t>
            </a:r>
          </a:p>
          <a:p>
            <a:pPr marL="342900" indent="-342900" algn="just">
              <a:buFont typeface="Wingdings" pitchFamily="2" charset="2"/>
              <a:buChar char="q"/>
              <a:defRPr/>
            </a:pPr>
            <a:endParaRPr lang="pt-BR" sz="2000" b="1" i="1" kern="0" dirty="0">
              <a:solidFill>
                <a:srgbClr val="63891F">
                  <a:lumMod val="50000"/>
                </a:srgbClr>
              </a:solidFill>
            </a:endParaRPr>
          </a:p>
          <a:p>
            <a:pPr marL="342900" indent="-342900" algn="just">
              <a:buFont typeface="Wingdings" pitchFamily="2" charset="2"/>
              <a:buChar char="q"/>
              <a:defRPr/>
            </a:pPr>
            <a:endParaRPr lang="pt-BR" sz="2000" kern="0" dirty="0">
              <a:solidFill>
                <a:srgbClr val="63891F">
                  <a:lumMod val="50000"/>
                </a:srgbClr>
              </a:solidFill>
            </a:endParaRPr>
          </a:p>
          <a:p>
            <a:pPr marL="0" lvl="2" algn="ctr">
              <a:defRPr/>
            </a:pPr>
            <a:endParaRPr lang="pt-BR" sz="1600" kern="0" dirty="0">
              <a:solidFill>
                <a:srgbClr val="63891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61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67" y="1207566"/>
            <a:ext cx="8852221" cy="49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-252536" y="47667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851 entidades certificadas pelo MDS em Minas Gerais</a:t>
            </a:r>
            <a:endParaRPr lang="es-ES_tradnl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8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21743"/>
            <a:ext cx="8758685" cy="352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51520" y="69269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Receita Anual das entidades Certificadas pelo MDS  em Minas Gerais </a:t>
            </a:r>
            <a:endParaRPr lang="es-ES_tradnl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58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76873"/>
            <a:ext cx="8229600" cy="360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51520" y="69269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Principal Fonte de </a:t>
            </a: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Financiamento </a:t>
            </a: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das entidades Certificadas pelo MDS  em Minas Gerais </a:t>
            </a:r>
            <a:endParaRPr lang="es-ES_tradnl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45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05" y="620688"/>
            <a:ext cx="82296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0" tIns="0" rIns="0" bIns="0" rtlCol="0" anchor="b"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3200" b="1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QUEM SÃO AS ENTIDADES DE ASSISTÊNCIA SOCIAL? (cont.)</a:t>
            </a:r>
          </a:p>
        </p:txBody>
      </p:sp>
      <p:sp>
        <p:nvSpPr>
          <p:cNvPr id="5" name="Retângulo 2"/>
          <p:cNvSpPr>
            <a:spLocks noGrp="1" noChangeArrowheads="1"/>
          </p:cNvSpPr>
          <p:nvPr>
            <p:ph idx="1"/>
          </p:nvPr>
        </p:nvSpPr>
        <p:spPr bwMode="auto">
          <a:xfrm>
            <a:off x="539552" y="1988840"/>
            <a:ext cx="82296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As entidades de assistência social devem:</a:t>
            </a:r>
          </a:p>
          <a:p>
            <a:pPr marL="0" marR="0" lvl="0" indent="-34290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Executar ações de </a:t>
            </a:r>
            <a:r>
              <a:rPr kumimoji="0" lang="pt-BR" alt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caráter continuado, permanente e planejado</a:t>
            </a: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;</a:t>
            </a:r>
          </a:p>
          <a:p>
            <a:pPr marL="0" marR="0" lvl="0" indent="-34290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Assegurar que os serviços, programas, projetos e benefícios socioassistenciais sejam ofertados na </a:t>
            </a:r>
            <a:r>
              <a:rPr kumimoji="0" lang="pt-BR" alt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perspectiva da autonomia e garantia de direitos dos usuários</a:t>
            </a: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;</a:t>
            </a:r>
          </a:p>
          <a:p>
            <a:pPr marL="0" marR="0" lvl="0" indent="-34290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Garantir a </a:t>
            </a:r>
            <a:r>
              <a:rPr kumimoji="0" lang="pt-BR" alt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gratuidade</a:t>
            </a: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em todos os serviços, programas, projetos e benefícios socioassistenciais – inexistência de cobrança pelos serviços;</a:t>
            </a:r>
          </a:p>
          <a:p>
            <a:pPr marL="0" marR="0" lvl="0" indent="-34290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Garantir a existência de </a:t>
            </a:r>
            <a:r>
              <a:rPr kumimoji="0" lang="pt-BR" alt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processos participativos dos usuários</a:t>
            </a: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na busca do cumprimento da missão da entidade ou organização.</a:t>
            </a:r>
          </a:p>
          <a:p>
            <a:pPr marL="0" marR="0" lvl="2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9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040560"/>
          </a:xfrm>
        </p:spPr>
        <p:txBody>
          <a:bodyPr>
            <a:normAutofit fontScale="77500" lnSpcReduction="20000"/>
          </a:bodyPr>
          <a:lstStyle/>
          <a:p>
            <a:pPr lvl="0" algn="ctr">
              <a:buNone/>
            </a:pPr>
            <a:r>
              <a:rPr lang="pt-BR" sz="35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Relação SUAS e Marco Regulatório da Sociedade Civil -  Lei nº 13.019/2014 - MROSC:</a:t>
            </a:r>
          </a:p>
          <a:p>
            <a:pPr marL="0" indent="0" algn="ctr">
              <a:buNone/>
            </a:pPr>
            <a:endParaRPr lang="pt-BR" sz="3000" b="1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pt-BR" sz="31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Cria o </a:t>
            </a:r>
            <a:r>
              <a:rPr lang="pt-BR" sz="31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Termo de Colaboração e o Termo de Fomento </a:t>
            </a:r>
            <a:r>
              <a:rPr lang="pt-BR" sz="31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como instrumentos aptos a </a:t>
            </a:r>
            <a:r>
              <a:rPr lang="pt-BR" sz="31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formalizar referidas </a:t>
            </a:r>
            <a:r>
              <a:rPr lang="pt-BR" sz="3100" b="1" dirty="0" err="1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contratualizações</a:t>
            </a:r>
            <a:r>
              <a:rPr lang="pt-BR" sz="31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;</a:t>
            </a:r>
          </a:p>
          <a:p>
            <a:pPr algn="just"/>
            <a:r>
              <a:rPr lang="pt-BR" sz="31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Apresenta regras para a realização de </a:t>
            </a:r>
            <a:r>
              <a:rPr lang="pt-BR" sz="31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chamamento público </a:t>
            </a:r>
            <a:r>
              <a:rPr lang="pt-BR" sz="31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– que será de </a:t>
            </a:r>
            <a:r>
              <a:rPr lang="pt-BR" sz="31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caráter obrigatório e prévio à </a:t>
            </a:r>
            <a:r>
              <a:rPr lang="pt-BR" sz="3100" b="1" dirty="0" err="1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contratualização</a:t>
            </a:r>
            <a:r>
              <a:rPr lang="pt-BR" sz="31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 – </a:t>
            </a:r>
            <a:r>
              <a:rPr lang="pt-BR" sz="31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regras mínimas e uniformes para a formalização </a:t>
            </a:r>
            <a:r>
              <a:rPr lang="pt-BR" sz="31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destes Termos; </a:t>
            </a:r>
          </a:p>
          <a:p>
            <a:pPr algn="just"/>
            <a:r>
              <a:rPr lang="pt-BR" sz="31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Aponta a possibilidade de </a:t>
            </a:r>
            <a:r>
              <a:rPr lang="pt-BR" sz="31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uma prestação de contas diferenciada face ao montante do valor a ser repassado</a:t>
            </a:r>
            <a:r>
              <a:rPr lang="pt-BR" sz="31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 por meio da celebração dos Termos. </a:t>
            </a:r>
          </a:p>
          <a:p>
            <a:pPr marL="400050" lvl="1" indent="0" algn="just">
              <a:buNone/>
            </a:pPr>
            <a:endParaRPr lang="pt-BR" sz="3000" b="1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 marL="0" indent="0" algn="just"/>
            <a:endParaRPr lang="pt-BR" sz="3000" b="1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 marL="0" indent="0" algn="just"/>
            <a:endParaRPr lang="es-ES_tradnl" sz="3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 eaLnBrk="0" hangingPunct="0">
              <a:buNone/>
              <a:defRPr/>
            </a:pPr>
            <a:endParaRPr lang="pt-BR" sz="4000" b="1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 algn="ctr" eaLnBrk="0" hangingPunct="0">
              <a:buNone/>
              <a:defRPr/>
            </a:pPr>
            <a:endParaRPr lang="pt-BR" sz="4000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62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464496"/>
          </a:xfrm>
        </p:spPr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pt-BR" sz="35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Relação SUAS e Marco Regulatório da Sociedade Civil -  Lei nº 13.019/2014 - MROSC:</a:t>
            </a:r>
          </a:p>
          <a:p>
            <a:pPr marL="0" indent="0" algn="ctr">
              <a:buNone/>
            </a:pPr>
            <a:endParaRPr lang="pt-BR" sz="3000" b="1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 marL="0" indent="0" algn="just"/>
            <a:r>
              <a:rPr lang="pt-BR" sz="30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Próximos passos:</a:t>
            </a:r>
          </a:p>
          <a:p>
            <a:pPr marL="400050" lvl="1" indent="0" algn="just"/>
            <a:r>
              <a:rPr lang="pt-BR" sz="3000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Avaliar possibilidade de </a:t>
            </a:r>
            <a:r>
              <a:rPr lang="pt-BR" sz="3000" i="1" dirty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a</a:t>
            </a:r>
            <a:r>
              <a:rPr lang="pt-BR" sz="3000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primoramento da legislação;</a:t>
            </a:r>
          </a:p>
          <a:p>
            <a:pPr marL="400050" lvl="1" indent="0" algn="just"/>
            <a:r>
              <a:rPr lang="pt-BR" sz="3000" i="1" dirty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Contratação de consultoria pelo MDS</a:t>
            </a:r>
          </a:p>
          <a:p>
            <a:pPr marL="400050" lvl="1" indent="0" algn="just"/>
            <a:r>
              <a:rPr lang="pt-BR" sz="3000" i="1" dirty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Encontro Nacional </a:t>
            </a:r>
            <a:r>
              <a:rPr lang="pt-BR" sz="3000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CONGEMAS</a:t>
            </a:r>
          </a:p>
          <a:p>
            <a:pPr marL="400050" lvl="1" indent="0" algn="just"/>
            <a:r>
              <a:rPr lang="pt-BR" sz="3000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Câmara Técnica da CIT</a:t>
            </a:r>
            <a:endParaRPr lang="pt-BR" sz="3000" i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 marL="400050" lvl="1" indent="0" algn="just">
              <a:buNone/>
            </a:pPr>
            <a:endParaRPr lang="pt-BR" sz="3000" b="1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 marL="0" indent="0" algn="just"/>
            <a:endParaRPr lang="pt-BR" sz="3000" b="1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 marL="0" indent="0" algn="just"/>
            <a:endParaRPr lang="es-ES_tradnl" sz="3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 eaLnBrk="0" hangingPunct="0">
              <a:buNone/>
              <a:defRPr/>
            </a:pPr>
            <a:endParaRPr lang="pt-BR" sz="4000" b="1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 algn="ctr" eaLnBrk="0" hangingPunct="0">
              <a:buNone/>
              <a:defRPr/>
            </a:pPr>
            <a:endParaRPr lang="pt-BR" sz="4000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62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404664"/>
            <a:ext cx="8568952" cy="57214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30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Aspectos a serem debatidos e aprofundados na âmbito do SUAS -  Câmara Técnica CIT:</a:t>
            </a:r>
          </a:p>
          <a:p>
            <a:pPr lvl="0" algn="just">
              <a:buNone/>
            </a:pPr>
            <a:endParaRPr lang="pt-BR" sz="2000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pt-BR" sz="2000" b="1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Especificidade das parcerias que envolvem serviços de natureza continuada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;</a:t>
            </a:r>
          </a:p>
          <a:p>
            <a:pPr lvl="0" algn="just"/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Possibilidade de </a:t>
            </a:r>
            <a:r>
              <a:rPr lang="pt-BR" sz="2000" b="1" i="1" dirty="0" err="1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criação de um padrão nacional para as parcerias do SUAS;</a:t>
            </a:r>
          </a:p>
          <a:p>
            <a:pPr lvl="0" algn="just"/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Necessidade de </a:t>
            </a:r>
            <a:r>
              <a:rPr lang="pt-BR" sz="2000" b="1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planejamento das parcerias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, em conformidade com os planos de assistência social;</a:t>
            </a:r>
          </a:p>
          <a:p>
            <a:pPr algn="just"/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Regra sobre do </a:t>
            </a:r>
            <a:r>
              <a:rPr lang="pt-BR" sz="2000" b="1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chamamento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pt-BR" sz="2000" b="1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público considerando diretrizes e especificidades 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da assistência social;</a:t>
            </a:r>
          </a:p>
          <a:p>
            <a:pPr lvl="0" algn="just"/>
            <a:endParaRPr lang="pt-BR" sz="2000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endParaRPr lang="pt-BR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564949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30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Aspectos a serem debatidos e aprofundados na âmbito do SUAS -  Câmara Técnica CIT:</a:t>
            </a:r>
          </a:p>
          <a:p>
            <a:pPr lvl="0" algn="just"/>
            <a:r>
              <a:rPr lang="pt-BR" sz="2000" b="1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Hipóteses em que o chamamento público deve ser dispensado 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(art. 30) ou é inexigível em razão da </a:t>
            </a:r>
            <a:r>
              <a:rPr lang="pt-BR" sz="2000" dirty="0" err="1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territorialização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 dos serviços (art. 31 e art. 24, § 2º);</a:t>
            </a:r>
          </a:p>
          <a:p>
            <a:pPr lvl="0" algn="just"/>
            <a:r>
              <a:rPr lang="pt-BR" sz="2000" b="1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Flexibilizar exigência de 3 anos de existência 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da OSC para parcerias em âmbito local (art. 24, § 1º);</a:t>
            </a:r>
          </a:p>
          <a:p>
            <a:pPr lvl="0" algn="just"/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Possibilitar </a:t>
            </a:r>
            <a:r>
              <a:rPr lang="pt-BR" sz="2000" b="1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procedimento diferenciado para a formalização e execução de parcerias de baixo valor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, considerando porte do Município e da OSC;</a:t>
            </a:r>
          </a:p>
          <a:p>
            <a:pPr lvl="0" algn="just"/>
            <a:endParaRPr lang="pt-BR" sz="2000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pt-BR" sz="2000" b="1" i="1" dirty="0" smtClean="0">
                <a:solidFill>
                  <a:srgbClr val="FF0000"/>
                </a:solidFill>
                <a:latin typeface="Bookman Old Style" pitchFamily="18" charset="0"/>
              </a:rPr>
              <a:t>Foco: debater e encaminhar diferentes possibilidades de projetos e demais </a:t>
            </a:r>
            <a:r>
              <a:rPr lang="pt-BR" sz="2000" b="1" i="1" dirty="0" err="1" smtClean="0">
                <a:solidFill>
                  <a:srgbClr val="FF0000"/>
                </a:solidFill>
                <a:latin typeface="Bookman Old Style" pitchFamily="18" charset="0"/>
              </a:rPr>
              <a:t>intrumentos</a:t>
            </a:r>
            <a:r>
              <a:rPr lang="pt-BR" sz="2000" b="1" i="1" dirty="0" smtClean="0">
                <a:solidFill>
                  <a:srgbClr val="FF0000"/>
                </a:solidFill>
                <a:latin typeface="Bookman Old Style" pitchFamily="18" charset="0"/>
              </a:rPr>
              <a:t> normativos que aprimorem a referida Lei considerando itens problematizados ou ainda de regras de transição que viabilizem a aplicação da legislação</a:t>
            </a:r>
          </a:p>
          <a:p>
            <a:pPr lvl="0" algn="ctr"/>
            <a:endParaRPr lang="pt-BR" sz="2000" b="1" i="1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endParaRPr lang="pt-BR" sz="1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Desafios a serem enfrentados pela política de Assistência Social</a:t>
            </a:r>
          </a:p>
        </p:txBody>
      </p:sp>
    </p:spTree>
    <p:extLst>
      <p:ext uri="{BB962C8B-B14F-4D97-AF65-F5344CB8AC3E}">
        <p14:creationId xmlns:p14="http://schemas.microsoft.com/office/powerpoint/2010/main" val="228166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90386" y="548680"/>
            <a:ext cx="86506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Vínculo SUAS e o acesso ao financiamento por meio de parcerias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367262" y="2348880"/>
            <a:ext cx="84969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A vinculação ao Suas é o reconhecimento pelo MDS de que a entidade de assistência social integra a rede socioassistencial.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Para o reconhecimento referido, a entidade deverá: ser entidade de assistência social, estar inscrita nos CMAS e integrar o CNEAS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As entidades de assistência social vinculadas ao SUAS celebrarão parceria com o poder público para a execução</a:t>
            </a:r>
            <a:r>
              <a:rPr kumimoji="0" 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de serviços, programas, projetos e ações de assistência social, nos limites da capacidade instalada,</a:t>
            </a: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observando-se as disponibilidades orçamentárias.  </a:t>
            </a:r>
          </a:p>
        </p:txBody>
      </p:sp>
    </p:spTree>
    <p:extLst>
      <p:ext uri="{BB962C8B-B14F-4D97-AF65-F5344CB8AC3E}">
        <p14:creationId xmlns:p14="http://schemas.microsoft.com/office/powerpoint/2010/main" val="31863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42731" y="548680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Serviços Socioassistencias e o caráter continuado</a:t>
            </a:r>
            <a:endParaRPr kumimoji="0" lang="pt-BR" sz="40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42730" y="1988840"/>
            <a:ext cx="8161717" cy="445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O Decreto nº 5.085/2004, define as ações continuadas como “aquelas financiadas pelo Fundo Nacional de Assistência Social que visem ao atendimento periódico e sucessivo à família, à criança, ao adolescente, à pessoa idosa e à portadora de deficiência...”</a:t>
            </a: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Tipificação nacional de serviços socioassistenciais</a:t>
            </a: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Quando executados pelas entidades de assistência social, por meio de parcerias, os serviços não podem ser descontinuados aos usuários.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0107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896" y="548680"/>
            <a:ext cx="88569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A especificidade das parcerias na política de assistência social</a:t>
            </a:r>
            <a:endParaRPr kumimoji="0" lang="pt-BR" sz="4000" b="0" i="0" u="none" strike="noStrike" kern="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9895" y="2060848"/>
            <a:ext cx="8784976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Sustentabilidade financeira das entidades 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de assistência social, considerando que é uma política não contributiva, que deve ser ofertada sem nenhum tipo de cobrança dos usuários.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Financiamento dos serviços das entidades vinculadas ao SUAS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: definição do valor desse financiamento em relação à capacidade de atendimento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Forma de </a:t>
            </a:r>
            <a:r>
              <a:rPr kumimoji="0" lang="pt-B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contratualização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e sistemática de financiamento, considerando a </a:t>
            </a:r>
            <a:r>
              <a:rPr kumimoji="0" lang="pt-BR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natureza pública e continuada dos serviços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que as entidades ofertam. 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3875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72647" y="548680"/>
            <a:ext cx="88569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Avanços da Lei 13.019/2014 para as parcerias do SUAS</a:t>
            </a:r>
            <a:endParaRPr kumimoji="0" lang="pt-BR" sz="40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19503" y="2276873"/>
            <a:ext cx="8363272" cy="32403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Possibilidade de criação de um padrão nacional para as parcerias do SUAS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Necessidade de planejamento das parcerias, em conformidade com os planos de assistência social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Regra sobre do chamamento público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Clareza das etapas da parceria e autorização de uso dos recursos para pagamento de pessoal e custos indiretos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03893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46449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pt-BR" sz="62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pt-BR" sz="86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Pela atenção agradecemos!</a:t>
            </a:r>
          </a:p>
          <a:p>
            <a:pPr marL="0" indent="0" algn="ctr">
              <a:buNone/>
            </a:pPr>
            <a:endParaRPr lang="pt-BR" sz="8600" b="1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endParaRPr lang="pt-BR" sz="6200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 algn="ctr" eaLnBrk="0" hangingPunct="0">
              <a:buNone/>
              <a:defRPr/>
            </a:pPr>
            <a:r>
              <a:rPr lang="pt-BR" sz="4300" b="1" dirty="0" smtClean="0">
                <a:solidFill>
                  <a:schemeClr val="accent5">
                    <a:lumMod val="50000"/>
                  </a:schemeClr>
                </a:solidFill>
              </a:rPr>
              <a:t>Dúvidas, críticas, sugestões e/ou elogios:</a:t>
            </a:r>
          </a:p>
          <a:p>
            <a:pPr algn="ctr" eaLnBrk="0" hangingPunct="0">
              <a:buNone/>
              <a:defRPr/>
            </a:pPr>
            <a:endParaRPr lang="pt-BR" sz="4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 eaLnBrk="0" hangingPunct="0">
              <a:buNone/>
              <a:defRPr/>
            </a:pPr>
            <a:r>
              <a:rPr lang="pt-BR" sz="70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  <a:hlinkClick r:id="rId2"/>
              </a:rPr>
              <a:t>redeprivadasuas@mds.gov.br</a:t>
            </a:r>
            <a:endParaRPr lang="pt-BR" sz="7000" b="1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pt-BR" sz="70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  <a:hlinkClick r:id="rId3"/>
              </a:rPr>
              <a:t>aplicacoes.mds.gov.br/</a:t>
            </a:r>
            <a:r>
              <a:rPr lang="pt-BR" sz="7000" b="1" dirty="0" err="1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  <a:hlinkClick r:id="rId3"/>
              </a:rPr>
              <a:t>cneas</a:t>
            </a:r>
            <a:r>
              <a:rPr lang="pt-BR" sz="70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endParaRPr lang="es-ES_tradnl" sz="7000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pt-BR" sz="70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  <a:hlinkClick r:id="rId4"/>
              </a:rPr>
              <a:t>www.mds.gov.br</a:t>
            </a:r>
            <a:endParaRPr lang="pt-BR" sz="7000" b="1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endParaRPr lang="es-ES_tradnl" sz="4000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 algn="ctr" eaLnBrk="0" hangingPunct="0">
              <a:buNone/>
              <a:defRPr/>
            </a:pPr>
            <a:r>
              <a:rPr lang="pt-BR" sz="6000" b="1" dirty="0">
                <a:solidFill>
                  <a:schemeClr val="accent5">
                    <a:lumMod val="50000"/>
                  </a:schemeClr>
                </a:solidFill>
              </a:rPr>
              <a:t>0800-707-2013</a:t>
            </a:r>
            <a:endParaRPr lang="es-ES_tradnl" sz="6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 eaLnBrk="0" hangingPunct="0">
              <a:buNone/>
              <a:defRPr/>
            </a:pPr>
            <a:endParaRPr lang="pt-BR" sz="4000" b="1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pPr algn="ctr" eaLnBrk="0" hangingPunct="0">
              <a:buNone/>
              <a:defRPr/>
            </a:pPr>
            <a:endParaRPr lang="pt-BR" sz="4000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62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2"/>
          <p:cNvSpPr>
            <a:spLocks noGrp="1" noChangeArrowheads="1"/>
          </p:cNvSpPr>
          <p:nvPr>
            <p:ph idx="1"/>
          </p:nvPr>
        </p:nvSpPr>
        <p:spPr bwMode="auto">
          <a:xfrm>
            <a:off x="467544" y="836712"/>
            <a:ext cx="82296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DADOS GERAIS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altLang="pt-BR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pt-BR" alt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PEAS/IBGE 2006:</a:t>
            </a: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lang="pt-BR" altLang="pt-BR" sz="2000" b="1" kern="0" dirty="0">
                <a:solidFill>
                  <a:srgbClr val="FF0000"/>
                </a:solidFill>
                <a:latin typeface="+mn-lt"/>
              </a:rPr>
              <a:t>16.089</a:t>
            </a: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entidades de assistência social (antes da migração das creches e pré-escolas para a Educação);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t-BR" altLang="pt-BR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BR" alt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Censo SUAS Rede Privada 2010:</a:t>
            </a: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lang="pt-BR" altLang="pt-BR" sz="2000" b="1" kern="0" dirty="0">
                <a:solidFill>
                  <a:srgbClr val="FF0000"/>
                </a:solidFill>
                <a:latin typeface="+mn-lt"/>
              </a:rPr>
              <a:t>9.398</a:t>
            </a: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entidades de assistência social inscritas e com parceria/convênio com Municípios;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t-BR" altLang="pt-BR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pt-BR" alt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Censo SUAS Rede Privada 2011: </a:t>
            </a:r>
            <a:r>
              <a:rPr lang="pt-BR" altLang="pt-BR" sz="2000" b="1" kern="0" dirty="0">
                <a:solidFill>
                  <a:srgbClr val="FF0000"/>
                </a:solidFill>
                <a:latin typeface="+mn-lt"/>
              </a:rPr>
              <a:t>10.192 </a:t>
            </a: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entidades inscritas nos CAS municipais e do DF  preencheram questionário em 100%.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pt-BR" altLang="pt-BR" sz="2000" kern="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0" lvl="0" indent="0"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altLang="pt-BR" sz="2000" b="1" kern="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PEAS/IBGE 2013 (1ª Etapa): </a:t>
            </a:r>
            <a:r>
              <a:rPr lang="pt-BR" sz="2000" b="1" kern="0" dirty="0">
                <a:solidFill>
                  <a:srgbClr val="FF0000"/>
                </a:solidFill>
                <a:latin typeface="+mn-lt"/>
              </a:rPr>
              <a:t>14.791</a:t>
            </a:r>
            <a:r>
              <a:rPr lang="pt-BR" sz="2000" dirty="0">
                <a:latin typeface="+mn-lt"/>
              </a:rPr>
              <a:t> </a:t>
            </a:r>
            <a:r>
              <a:rPr lang="pt-BR" altLang="pt-BR" sz="2000" kern="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entidades de assistência </a:t>
            </a:r>
            <a:r>
              <a:rPr lang="pt-BR" altLang="pt-BR" sz="2000" kern="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social.</a:t>
            </a:r>
            <a:endParaRPr lang="pt-BR" altLang="pt-BR" sz="2000" kern="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6286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-819472"/>
            <a:ext cx="82296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altLang="pt-BR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40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pt-BR" altLang="pt-BR" sz="3200" b="1" kern="0" dirty="0" smtClean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DADOS GERAIS</a:t>
            </a:r>
            <a:r>
              <a:rPr lang="pt-BR" altLang="pt-BR" sz="3200" b="1" kern="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: </a:t>
            </a:r>
            <a:r>
              <a:rPr lang="pt-BR" altLang="pt-BR" sz="3200" b="1" kern="0" dirty="0" smtClean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CNEAS </a:t>
            </a:r>
            <a:br>
              <a:rPr lang="pt-BR" altLang="pt-BR" sz="3200" b="1" kern="0" dirty="0" smtClean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+mn-ea"/>
                <a:cs typeface="+mn-cs"/>
              </a:rPr>
            </a:br>
            <a:endParaRPr kumimoji="0" lang="pt-BR" altLang="pt-BR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16.839</a:t>
            </a:r>
            <a:r>
              <a:rPr kumimoji="0" lang="pt-BR" alt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pt-BR" alt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entidades privadas </a:t>
            </a:r>
            <a:r>
              <a:rPr kumimoji="0" lang="pt-BR" alt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de assistência social </a:t>
            </a:r>
            <a:r>
              <a:rPr kumimoji="0" lang="pt-BR" alt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e</a:t>
            </a:r>
            <a:r>
              <a:rPr kumimoji="0" lang="pt-BR" alt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pt-BR" alt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ofertas socioassistenciais</a:t>
            </a:r>
            <a:r>
              <a:rPr kumimoji="0" lang="pt-BR" altLang="pt-B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inscritas nos CAS de maneira válida, em todo Brasil. </a:t>
            </a:r>
          </a:p>
        </p:txBody>
      </p:sp>
    </p:spTree>
    <p:extLst>
      <p:ext uri="{BB962C8B-B14F-4D97-AF65-F5344CB8AC3E}">
        <p14:creationId xmlns:p14="http://schemas.microsoft.com/office/powerpoint/2010/main" val="356047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"/>
          <p:cNvSpPr>
            <a:spLocks noGrp="1" noChangeArrowheads="1"/>
          </p:cNvSpPr>
          <p:nvPr>
            <p:ph type="title"/>
          </p:nvPr>
        </p:nvSpPr>
        <p:spPr bwMode="auto">
          <a:xfrm>
            <a:off x="456405" y="74523"/>
            <a:ext cx="8229600" cy="537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altLang="pt-BR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8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DADOS GERAIS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pt-BR" altLang="pt-BR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(cont.)</a:t>
            </a:r>
            <a:br>
              <a:rPr kumimoji="0" lang="pt-BR" altLang="pt-BR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</a:br>
            <a:endParaRPr kumimoji="0" lang="pt-BR" altLang="pt-BR" sz="1500" b="1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BR" alt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Concentração na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Região Sudeste (MG e SP), </a:t>
            </a:r>
            <a:r>
              <a:rPr kumimoji="0" lang="pt-BR" alt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seguida das regiões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Nordeste</a:t>
            </a:r>
            <a:r>
              <a:rPr kumimoji="0" lang="pt-BR" alt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(BA e CE)</a:t>
            </a:r>
            <a:r>
              <a:rPr kumimoji="0" lang="pt-BR" alt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,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Sul (PR e RS), Centro Oeste e Norte</a:t>
            </a:r>
            <a:r>
              <a:rPr kumimoji="0" lang="pt-BR" alt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;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BR" alt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 Atuação, em sua grande maioria, na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esfera municipal</a:t>
            </a:r>
            <a:r>
              <a:rPr kumimoji="0" lang="pt-BR" alt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, o que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reafirma a dimensão do território como componente estruturante </a:t>
            </a:r>
            <a:r>
              <a:rPr kumimoji="0" lang="pt-BR" alt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da rede socioassistencial;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altLang="pt-BR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altLang="pt-BR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6858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"/>
          <p:cNvSpPr>
            <a:spLocks noGrp="1" noChangeArrowheads="1"/>
          </p:cNvSpPr>
          <p:nvPr>
            <p:ph type="title"/>
          </p:nvPr>
        </p:nvSpPr>
        <p:spPr bwMode="auto">
          <a:xfrm>
            <a:off x="456405" y="-450726"/>
            <a:ext cx="82296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altLang="pt-BR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8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Distribuição das entidades privadas em 2.414 municípios brasileiros.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8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8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782" y="1920970"/>
            <a:ext cx="5206435" cy="4316342"/>
          </a:xfrm>
          <a:prstGeom prst="rect">
            <a:avLst/>
          </a:prstGeom>
          <a:solidFill>
            <a:sysClr val="window" lastClr="FFFFFF"/>
          </a:solidFill>
          <a:ln w="6350">
            <a:noFill/>
            <a:miter lim="800000"/>
            <a:headEnd/>
            <a:tailEnd/>
          </a:ln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1212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476672"/>
            <a:ext cx="82296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altLang="pt-BR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pt-BR" altLang="pt-BR" sz="3200" b="1" kern="0" dirty="0" smtClean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DADOS GERAIS</a:t>
            </a:r>
            <a:r>
              <a:rPr lang="pt-BR" altLang="pt-BR" sz="3200" b="1" kern="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: </a:t>
            </a:r>
            <a:r>
              <a:rPr lang="pt-BR" altLang="pt-BR" sz="3200" b="1" kern="0" dirty="0" smtClean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>CNEAS </a:t>
            </a:r>
            <a:br>
              <a:rPr lang="pt-BR" altLang="pt-BR" sz="3200" b="1" kern="0" dirty="0" smtClean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+mn-ea"/>
                <a:cs typeface="+mn-cs"/>
              </a:rPr>
            </a:br>
            <a:r>
              <a:rPr lang="pt-BR" altLang="pt-BR" sz="3200" b="1" kern="0" dirty="0" smtClean="0">
                <a:solidFill>
                  <a:srgbClr val="FF0000"/>
                </a:solidFill>
                <a:effectLst/>
                <a:latin typeface="+mj-lt"/>
                <a:ea typeface="+mn-ea"/>
                <a:cs typeface="+mn-cs"/>
              </a:rPr>
              <a:t>MINAS GERAIS</a:t>
            </a:r>
            <a:r>
              <a:rPr lang="pt-BR" altLang="pt-BR" sz="3200" b="1" kern="0" dirty="0" smtClean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+mn-ea"/>
                <a:cs typeface="+mn-cs"/>
              </a:rPr>
              <a:t/>
            </a:r>
            <a:br>
              <a:rPr lang="pt-BR" altLang="pt-BR" sz="3200" b="1" kern="0" dirty="0" smtClean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+mn-ea"/>
                <a:cs typeface="+mn-cs"/>
              </a:rPr>
            </a:br>
            <a:endParaRPr kumimoji="0" lang="pt-BR" altLang="pt-BR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3600" b="1" kern="0" dirty="0" smtClean="0">
                <a:solidFill>
                  <a:srgbClr val="FF0000"/>
                </a:solidFill>
                <a:effectLst/>
              </a:rPr>
              <a:t>3.957</a:t>
            </a:r>
            <a:r>
              <a:rPr kumimoji="0" lang="pt-BR" alt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pt-BR" alt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entidades privadas </a:t>
            </a:r>
            <a:r>
              <a:rPr kumimoji="0" lang="pt-BR" alt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de assistência social </a:t>
            </a:r>
            <a:r>
              <a:rPr kumimoji="0" lang="pt-BR" alt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e</a:t>
            </a:r>
            <a:r>
              <a:rPr kumimoji="0" lang="pt-BR" alt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pt-BR" alt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ofertas socioassistenciais</a:t>
            </a:r>
            <a:r>
              <a:rPr kumimoji="0" lang="pt-BR" altLang="pt-B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com inscrição</a:t>
            </a:r>
            <a:r>
              <a:rPr kumimoji="0" lang="pt-BR" altLang="pt-BR" sz="3200" b="0" i="0" u="none" strike="noStrike" kern="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válida</a:t>
            </a:r>
            <a:r>
              <a:rPr kumimoji="0" lang="pt-BR" altLang="pt-B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nos CAS, em </a:t>
            </a:r>
            <a:r>
              <a:rPr kumimoji="0" lang="pt-BR" alt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461</a:t>
            </a:r>
            <a:r>
              <a:rPr kumimoji="0" lang="pt-BR" altLang="pt-B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 municípios. </a:t>
            </a:r>
          </a:p>
        </p:txBody>
      </p:sp>
    </p:spTree>
    <p:extLst>
      <p:ext uri="{BB962C8B-B14F-4D97-AF65-F5344CB8AC3E}">
        <p14:creationId xmlns:p14="http://schemas.microsoft.com/office/powerpoint/2010/main" val="39550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505535"/>
              </p:ext>
            </p:extLst>
          </p:nvPr>
        </p:nvGraphicFramePr>
        <p:xfrm>
          <a:off x="395536" y="1340768"/>
          <a:ext cx="8424936" cy="458423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6233930"/>
                <a:gridCol w="2191006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Ofertas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Quantidade de ofertas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</a:tr>
              <a:tr h="514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effectLst/>
                        </a:rPr>
                        <a:t>Proteção Social Básica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2.248</a:t>
                      </a:r>
                      <a:endParaRPr lang="pt-BR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6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effectLst/>
                        </a:rPr>
                        <a:t>Proteção Social Especial Média Complexidade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705</a:t>
                      </a:r>
                      <a:endParaRPr lang="pt-BR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7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effectLst/>
                        </a:rPr>
                        <a:t>Proteção Social Especial Alta Complexidade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877</a:t>
                      </a:r>
                      <a:endParaRPr lang="pt-BR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4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effectLst/>
                        </a:rPr>
                        <a:t>Benefícios Eventuais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548</a:t>
                      </a:r>
                      <a:endParaRPr lang="pt-BR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1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effectLst/>
                        </a:rPr>
                        <a:t>Atividade de Assessoramento, Defesa e Garantia de Direitos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3.552</a:t>
                      </a:r>
                      <a:endParaRPr lang="pt-BR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05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Ações de Promoção da Integração ao mercado de Trabalho nos termos da Resolução CNAS nº 33/2011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304</a:t>
                      </a:r>
                    </a:p>
                  </a:txBody>
                  <a:tcPr marL="9525" marR="9525" marT="9525" marB="0" anchor="ctr"/>
                </a:tc>
              </a:tr>
              <a:tr h="6715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Ações de habilitação e reabilitação da pessoa com deficiência e a promoção de sua integração à vida comunitária nos termos da Resolução CNAS nº34/2011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129363"/>
            <a:ext cx="81369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pt-BR" sz="2400" b="1" dirty="0" smtClean="0">
              <a:solidFill>
                <a:srgbClr val="C89F5D">
                  <a:lumMod val="50000"/>
                </a:srgb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Calibri" pitchFamily="32" charset="0"/>
              <a:ea typeface="DejaVu Sans" charset="0"/>
              <a:cs typeface="Times New Roman" pitchFamily="1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itchFamily="32" charset="0"/>
                <a:ea typeface="DejaVu Sans" charset="0"/>
                <a:cs typeface="Times New Roman" pitchFamily="16" charset="0"/>
              </a:rPr>
              <a:t>Quantidade de ofertas socioassistenciais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pt-BR" sz="2400" b="1" dirty="0" smtClean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itchFamily="32" charset="0"/>
                <a:ea typeface="DejaVu Sans" charset="0"/>
                <a:cs typeface="Times New Roman" pitchFamily="16" charset="0"/>
              </a:rPr>
              <a:t>Minas Gerais</a:t>
            </a:r>
            <a:endParaRPr lang="pt-BR" sz="2400" b="1" dirty="0">
              <a:solidFill>
                <a:srgbClr val="FF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Calibri" pitchFamily="32" charset="0"/>
              <a:ea typeface="DejaVu Sans" charset="0"/>
              <a:cs typeface="Times New Roman" pitchFamily="16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331640" y="630932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   Fonte: Base Inicial do CNEAS </a:t>
            </a:r>
            <a:endParaRPr lang="es-ES_trad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2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3997</TotalTime>
  <Words>2443</Words>
  <Application>Microsoft Office PowerPoint</Application>
  <PresentationFormat>Apresentação na tela (4:3)</PresentationFormat>
  <Paragraphs>281</Paragraphs>
  <Slides>39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Executivo</vt:lpstr>
      <vt:lpstr>   O SUAS e Rede Privada na oferta de serviços, programas, projetos e benefícios socioassistenciais  e o  Cadastro Nacional de Entidades de Assistência Social - CNEAS </vt:lpstr>
      <vt:lpstr>Apresentação do PowerPoint</vt:lpstr>
      <vt:lpstr>QUEM SÃO AS ENTIDADES DE ASSISTÊNCIA SOCIAL? (cont.)</vt:lpstr>
      <vt:lpstr>Apresentação do PowerPoint</vt:lpstr>
      <vt:lpstr>    DADOS GERAIS: CNEAS    16.839 entidades privadas de assistência social e ofertas socioassistenciais inscritas nos CAS de maneira válida, em todo Brasil. </vt:lpstr>
      <vt:lpstr>  DADOS GERAIS  (cont.)    Concentração na Região Sudeste (MG e SP), seguida das regiões Nordeste (BA e CE), Sul (PR e RS), Centro Oeste e Norte;     Atuação, em sua grande maioria, na esfera municipal, o que reafirma a dimensão do território como componente estruturante da rede socioassistencial;  </vt:lpstr>
      <vt:lpstr>   Distribuição das entidades privadas em 2.414 municípios brasileiros.    </vt:lpstr>
      <vt:lpstr>  DADOS GERAIS: CNEAS  MINAS GERAIS   3.957 entidades privadas de assistência social e ofertas socioassistenciais com inscrição válida nos CAS, em 461 municípios. </vt:lpstr>
      <vt:lpstr>Apresentação do PowerPoint</vt:lpstr>
      <vt:lpstr>Apresentação do PowerPoint</vt:lpstr>
      <vt:lpstr>PRESSUPOSTOS DO MODELO REGULATÓRIO DO SUAS</vt:lpstr>
      <vt:lpstr>NÍVEIS DE PERTENCIMENTO DAS ENTIDADES  DE ASSISTÊNCIA SOCIAL NO SUAS</vt:lpstr>
      <vt:lpstr>INSCRIÇÃO</vt:lpstr>
      <vt:lpstr>Apresentação do PowerPoint</vt:lpstr>
      <vt:lpstr>Apresentação do PowerPoint</vt:lpstr>
      <vt:lpstr>CNEAS  Art. 19, Lei nº 8.742/1993 – LOAS    Banco de dados nacional que será alimentado pelo gestor local e validado pelo MDS como instrumento de gestão.  </vt:lpstr>
      <vt:lpstr>Apresentação do PowerPoint</vt:lpstr>
      <vt:lpstr>O CNEAS oportunizará aos gestores...</vt:lpstr>
      <vt:lpstr>QUAIS ENTIDADES PRIVADAS / OFERTAS DEVERÃO SER CADASTRADAS NO CNEAS? </vt:lpstr>
      <vt:lpstr>SEÇÕES DO CADASTRO NACIONAL DE ENTIDADES DE ASSISTÊNCIA SOCIAL (Preenchimento pelo Gestor Local)</vt:lpstr>
      <vt:lpstr>VISITA TÉCNICA PARA PREENCHIMENTO DO CNEAS</vt:lpstr>
      <vt:lpstr>Apresentação do PowerPoint</vt:lpstr>
      <vt:lpstr>Apresentação do PowerPoint</vt:lpstr>
      <vt:lpstr>Apresentação do PowerPoint</vt:lpstr>
      <vt:lpstr>Panorama de preenchimento CNEAS Região Sudeste – Minas Gerais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Habilitação e Reabilitação da Pessoa com Deficiência e sua integração na vida comunitária na Assistência Social</dc:title>
  <dc:creator>Francisca</dc:creator>
  <cp:lastModifiedBy>Carla Gisele dos Santos Mota</cp:lastModifiedBy>
  <cp:revision>327</cp:revision>
  <cp:lastPrinted>2014-06-03T18:41:51Z</cp:lastPrinted>
  <dcterms:created xsi:type="dcterms:W3CDTF">2011-08-18T01:18:57Z</dcterms:created>
  <dcterms:modified xsi:type="dcterms:W3CDTF">2015-04-07T20:58:52Z</dcterms:modified>
</cp:coreProperties>
</file>